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1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notesSlides/notesSlide14.xml" ContentType="application/vnd.openxmlformats-officedocument.presentationml.notesSlide+xml"/>
  <Override PartName="/ppt/slideLayouts/slideLayout8.xml" ContentType="application/vnd.openxmlformats-officedocument.presentationml.slideLayout+xml"/>
  <Override PartName="/ppt/notesSlides/notesSlide12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slides/slide15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docProps/custom.xml" ContentType="application/vnd.openxmlformats-officedocument.custom-properties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4.xml" ContentType="application/vnd.openxmlformats-officedocument.presentationml.slide+xml"/>
  <Override PartName="/customXml/itemProps3.xml" ContentType="application/vnd.openxmlformats-officedocument.customXmlProperties+xml"/>
  <Override PartName="/ppt/slideLayouts/slideLayout4.xml" ContentType="application/vnd.openxmlformats-officedocument.presentationml.slideLayout+xml"/>
  <Override PartName="/ppt/theme/theme1.xml" ContentType="application/vnd.openxmlformats-officedocument.theme+xml"/>
  <Override PartName="/customXml/itemProps2.xml" ContentType="application/vnd.openxmlformats-officedocument.customXmlProperties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customXml/itemProps1.xml" ContentType="application/vnd.openxmlformats-officedocument.customXmlProperties+xml"/>
  <Override PartName="/ppt/slides/slide7.xml" ContentType="application/vnd.openxmlformats-officedocument.presentationml.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embedTrueTypeFonts="1" saveSubsetFonts="1">
  <p:sldMasterIdLst>
    <p:sldMasterId id="2147483648" r:id="rId1"/>
  </p:sldMasterIdLst>
  <p:notesMasterIdLst>
    <p:notesMasterId r:id="rId20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14630400" cy="8229600"/>
  <p:notesSz cx="8229600" cy="14630400"/>
  <p:defaultTextStyle>
    <a:defPPr>
      <a:defRPr lang="uk-UA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 snapToObjects="1">
      <p:cViewPr varScale="1">
        <p:scale>
          <a:sx n="71" d="100"/>
          <a:sy n="71" d="100"/>
        </p:scale>
        <p:origin x="562" y="53"/>
      </p:cViewPr>
      <p:guideLst>
        <p:guide pos="4608"/>
        <p:guide pos="2592" orient="horz"/>
      </p:guideLst>
    </p:cSldViewPr>
  </p:slideViewPr>
  <p:gridSpacing cx="76200" cy="7620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 /><Relationship Id="rId22" Type="http://schemas.openxmlformats.org/officeDocument/2006/relationships/tableStyles" Target="tableStyles.xml" /><Relationship Id="rId23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228815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7942952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9907091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8898409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1501235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6913054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209407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3447621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1137056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11</a:t>
            </a:fld>
            <a:endParaRPr lang="en-US"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5845747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7112504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4414758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12</a:t>
            </a:fld>
            <a:endParaRPr lang="en-US"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60988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9501737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8387778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13</a:t>
            </a:fld>
            <a:endParaRPr lang="en-US"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8122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7727803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6838714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14</a:t>
            </a:fld>
            <a:endParaRPr lang="en-US"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837219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9707792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86026614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15</a:t>
            </a:fld>
            <a:endParaRPr lang="en-US"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081224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384905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1828223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16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246015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5738132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152463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835831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1841684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83666794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459906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073299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6192049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727508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7412848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099690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4537273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731442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7639890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3626271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2967652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2774126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915112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5584838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9141242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696428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9038634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5838782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9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3342774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1529435763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1404502061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1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7205906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2086703036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1521583677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2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3469465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830502029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1456765258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3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0911326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1060645917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1041974122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4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1752020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1418885624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1994236260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5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051491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1589076234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973837095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6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0284890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809214455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1159505740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7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8057294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268736450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862572349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8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7479792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672479636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1887174981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 sldNum="0"/>
  <p:txStyles>
    <p:titleStyle>
      <a:lvl1pPr algn="ctr" defTabSz="914400"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Relationship Id="rId4" Type="http://schemas.openxmlformats.org/officeDocument/2006/relationships/image" Target="../media/image31.png"/><Relationship Id="rId5" Type="http://schemas.openxmlformats.org/officeDocument/2006/relationships/image" Target="../media/image39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40.jp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91427210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1942028220" name="Text 0"/>
          <p:cNvSpPr/>
          <p:nvPr/>
        </p:nvSpPr>
        <p:spPr bwMode="auto">
          <a:xfrm>
            <a:off x="6350437" y="2128718"/>
            <a:ext cx="6814066" cy="851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700"/>
              </a:lnSpc>
              <a:defRPr/>
            </a:pPr>
            <a:r>
              <a:rPr lang="en-US" sz="5350">
                <a:solidFill>
                  <a:srgbClr val="383838"/>
                </a:solidFill>
                <a:latin typeface="Patrick Hand"/>
              </a:rPr>
              <a:t>Подорож</a:t>
            </a:r>
            <a:r>
              <a:rPr lang="en-US" sz="5350">
                <a:solidFill>
                  <a:srgbClr val="383838"/>
                </a:solidFill>
                <a:latin typeface="Patrick Hand"/>
              </a:rPr>
              <a:t> </a:t>
            </a:r>
            <a:r>
              <a:rPr lang="en-US" sz="5350">
                <a:solidFill>
                  <a:srgbClr val="383838"/>
                </a:solidFill>
                <a:latin typeface="Patrick Hand"/>
              </a:rPr>
              <a:t>до</a:t>
            </a:r>
            <a:r>
              <a:rPr lang="en-US" sz="5350">
                <a:solidFill>
                  <a:srgbClr val="383838"/>
                </a:solidFill>
                <a:latin typeface="Patrick Hand"/>
              </a:rPr>
              <a:t> </a:t>
            </a:r>
            <a:r>
              <a:rPr lang="en-US" sz="5350">
                <a:solidFill>
                  <a:srgbClr val="383838"/>
                </a:solidFill>
                <a:latin typeface="Patrick Hand"/>
              </a:rPr>
              <a:t>Японії</a:t>
            </a:r>
            <a:endParaRPr/>
          </a:p>
        </p:txBody>
      </p:sp>
      <p:sp>
        <p:nvSpPr>
          <p:cNvPr id="1355532477" name="Text 1"/>
          <p:cNvSpPr/>
          <p:nvPr/>
        </p:nvSpPr>
        <p:spPr bwMode="auto">
          <a:xfrm>
            <a:off x="6350437" y="3350657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99"/>
              </a:lnSpc>
              <a:buNone/>
              <a:defRPr/>
            </a:pPr>
            <a:r>
              <a:rPr lang="en-US" sz="1900" b="1">
                <a:solidFill>
                  <a:srgbClr val="383838"/>
                </a:solidFill>
                <a:latin typeface="Patrick Hand"/>
                <a:ea typeface="Patrick Hand"/>
                <a:cs typeface="Patrick Hand"/>
              </a:rPr>
              <a:t>雨降って地固まる</a:t>
            </a:r>
            <a:br>
              <a:rPr lang="en-US" sz="1900">
                <a:solidFill>
                  <a:srgbClr val="383838"/>
                </a:solidFill>
                <a:latin typeface="Patrick Hand"/>
                <a:ea typeface="Patrick Hand"/>
                <a:cs typeface="Patrick Hand"/>
              </a:rPr>
            </a:br>
            <a:r>
              <a:rPr lang="en-US" sz="1900">
                <a:solidFill>
                  <a:srgbClr val="383838"/>
                </a:solidFill>
                <a:latin typeface="Patrick Hand"/>
                <a:ea typeface="Patrick Hand"/>
                <a:cs typeface="Patrick Hand"/>
              </a:rPr>
              <a:t>(あめふってじかたまる)  - щось на японській</a:t>
            </a:r>
            <a:endParaRPr lang="en-US" sz="1900"/>
          </a:p>
        </p:txBody>
      </p:sp>
      <p:sp>
        <p:nvSpPr>
          <p:cNvPr id="487701000" name="Text 2"/>
          <p:cNvSpPr/>
          <p:nvPr/>
        </p:nvSpPr>
        <p:spPr bwMode="auto">
          <a:xfrm>
            <a:off x="6350437" y="4418409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99"/>
              </a:lnSpc>
              <a:buNone/>
              <a:defRPr/>
            </a:pPr>
            <a:endParaRPr lang="en-US" sz="1900"/>
          </a:p>
        </p:txBody>
      </p:sp>
      <p:pic>
        <p:nvPicPr>
          <p:cNvPr id="1517317242" name="Picture 8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1562922" y="7686599"/>
            <a:ext cx="3067478" cy="543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54140010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07050089" name="Text 0"/>
          <p:cNvSpPr/>
          <p:nvPr/>
        </p:nvSpPr>
        <p:spPr bwMode="auto">
          <a:xfrm>
            <a:off x="837724" y="71080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  <a:defRPr/>
            </a:pPr>
            <a:r>
              <a:rPr lang="en-US" sz="4400" spc="-89">
                <a:solidFill>
                  <a:srgbClr val="000000"/>
                </a:solidFill>
                <a:latin typeface="Source Serif Pro Semi Bold"/>
                <a:ea typeface="Source Serif Pro Semi Bold"/>
                <a:cs typeface="Source Serif Pro Semi Bold"/>
              </a:rPr>
              <a:t>Види транспорту</a:t>
            </a:r>
            <a:endParaRPr lang="en-US" sz="4400">
              <a:solidFill>
                <a:srgbClr val="000000"/>
              </a:solidFill>
            </a:endParaRPr>
          </a:p>
        </p:txBody>
      </p:sp>
      <p:pic>
        <p:nvPicPr>
          <p:cNvPr id="1397279275" name="Image 1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837724" y="1773793"/>
            <a:ext cx="1196816" cy="1915001"/>
          </a:xfrm>
          <a:prstGeom prst="rect">
            <a:avLst/>
          </a:prstGeom>
        </p:spPr>
      </p:pic>
      <p:sp>
        <p:nvSpPr>
          <p:cNvPr id="831471690" name="Text 1"/>
          <p:cNvSpPr/>
          <p:nvPr/>
        </p:nvSpPr>
        <p:spPr bwMode="auto">
          <a:xfrm>
            <a:off x="2393513" y="20131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 spc="-44">
                <a:solidFill>
                  <a:srgbClr val="272525"/>
                </a:solidFill>
                <a:latin typeface="Source Serif Pro Semi Bold"/>
                <a:ea typeface="Source Serif Pro Semi Bold"/>
                <a:cs typeface="Source Serif Pro Semi Bold"/>
              </a:rPr>
              <a:t>Авіапереліт</a:t>
            </a:r>
            <a:endParaRPr lang="en-US" sz="2200"/>
          </a:p>
        </p:txBody>
      </p:sp>
      <p:sp>
        <p:nvSpPr>
          <p:cNvPr id="804715702" name="Text 2"/>
          <p:cNvSpPr/>
          <p:nvPr/>
        </p:nvSpPr>
        <p:spPr bwMode="auto">
          <a:xfrm>
            <a:off x="2393513" y="2508647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  <a:defRPr/>
            </a:pP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Source Sans Pro"/>
              </a:rPr>
              <a:t>Найшвидший спосіб дістатися до Японії з України. Зручно для тривалих перельотів.</a:t>
            </a:r>
            <a:endParaRPr lang="en-US" sz="1850"/>
          </a:p>
        </p:txBody>
      </p:sp>
      <p:pic>
        <p:nvPicPr>
          <p:cNvPr id="1643406816" name="Image 2" descr="preencoded.png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837724" y="3688794"/>
            <a:ext cx="1196816" cy="1915001"/>
          </a:xfrm>
          <a:prstGeom prst="rect">
            <a:avLst/>
          </a:prstGeom>
        </p:spPr>
      </p:pic>
      <p:sp>
        <p:nvSpPr>
          <p:cNvPr id="161100433" name="Text 3"/>
          <p:cNvSpPr/>
          <p:nvPr/>
        </p:nvSpPr>
        <p:spPr bwMode="auto">
          <a:xfrm>
            <a:off x="2393513" y="392811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 spc="-44">
                <a:solidFill>
                  <a:srgbClr val="272525"/>
                </a:solidFill>
                <a:latin typeface="Source Serif Pro Semi Bold"/>
                <a:ea typeface="Source Serif Pro Semi Bold"/>
                <a:cs typeface="Source Serif Pro Semi Bold"/>
              </a:rPr>
              <a:t>Шінкансен</a:t>
            </a:r>
            <a:endParaRPr lang="en-US" sz="2200"/>
          </a:p>
        </p:txBody>
      </p:sp>
      <p:sp>
        <p:nvSpPr>
          <p:cNvPr id="1976039528" name="Text 4"/>
          <p:cNvSpPr/>
          <p:nvPr/>
        </p:nvSpPr>
        <p:spPr bwMode="auto">
          <a:xfrm>
            <a:off x="2393513" y="4423648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  <a:defRPr/>
            </a:pP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Source Sans Pro"/>
              </a:rPr>
              <a:t>Швидкісні поїзди, які з'єднують великі міста Японії. Зручний та ефективний спосіб пересування.</a:t>
            </a:r>
            <a:endParaRPr lang="en-US" sz="1850"/>
          </a:p>
        </p:txBody>
      </p:sp>
      <p:pic>
        <p:nvPicPr>
          <p:cNvPr id="1268338241" name="Image 3" descr="preencoded.png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837724" y="5603796"/>
            <a:ext cx="1196816" cy="1915001"/>
          </a:xfrm>
          <a:prstGeom prst="rect">
            <a:avLst/>
          </a:prstGeom>
        </p:spPr>
      </p:pic>
      <p:sp>
        <p:nvSpPr>
          <p:cNvPr id="593009664" name="Text 5"/>
          <p:cNvSpPr/>
          <p:nvPr/>
        </p:nvSpPr>
        <p:spPr bwMode="auto">
          <a:xfrm>
            <a:off x="2393513" y="58431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 spc="-44">
                <a:solidFill>
                  <a:srgbClr val="272525"/>
                </a:solidFill>
                <a:latin typeface="Source Serif Pro Semi Bold"/>
                <a:ea typeface="Source Serif Pro Semi Bold"/>
                <a:cs typeface="Source Serif Pro Semi Bold"/>
              </a:rPr>
              <a:t>Міський транспорт</a:t>
            </a:r>
            <a:endParaRPr lang="en-US" sz="2200"/>
          </a:p>
        </p:txBody>
      </p:sp>
      <p:sp>
        <p:nvSpPr>
          <p:cNvPr id="1462958408" name="Text 6"/>
          <p:cNvSpPr/>
          <p:nvPr/>
        </p:nvSpPr>
        <p:spPr bwMode="auto">
          <a:xfrm>
            <a:off x="2393513" y="6338649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  <a:defRPr/>
            </a:pP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Source Sans Pro"/>
              </a:rPr>
              <a:t>Метро, автобуси, таксі - доступні та зручні способи пересування в містах.</a:t>
            </a:r>
            <a:endParaRPr lang="en-US" sz="185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7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10546218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144000" y="0"/>
            <a:ext cx="5486400" cy="8232100"/>
          </a:xfrm>
          <a:prstGeom prst="rect">
            <a:avLst/>
          </a:prstGeom>
        </p:spPr>
      </p:pic>
      <p:sp>
        <p:nvSpPr>
          <p:cNvPr id="1771302467" name="Text 0"/>
          <p:cNvSpPr/>
          <p:nvPr/>
        </p:nvSpPr>
        <p:spPr bwMode="auto">
          <a:xfrm>
            <a:off x="816650" y="641628"/>
            <a:ext cx="7127200" cy="686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  <a:defRPr/>
            </a:pPr>
            <a:r>
              <a:rPr lang="en-US" sz="4300" spc="-86">
                <a:solidFill>
                  <a:srgbClr val="000000"/>
                </a:solidFill>
                <a:latin typeface="Source Serif Pro Semi Bold"/>
                <a:ea typeface="Source Serif Pro Semi Bold"/>
                <a:cs typeface="Source Serif Pro Semi Bold"/>
              </a:rPr>
              <a:t>Міський транспорт в Японії</a:t>
            </a:r>
            <a:endParaRPr lang="en-US" sz="4300">
              <a:solidFill>
                <a:srgbClr val="000000"/>
              </a:solidFill>
            </a:endParaRPr>
          </a:p>
        </p:txBody>
      </p:sp>
      <p:pic>
        <p:nvPicPr>
          <p:cNvPr id="1736280185" name="Image 1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816650" y="1677710"/>
            <a:ext cx="583287" cy="583287"/>
          </a:xfrm>
          <a:prstGeom prst="rect">
            <a:avLst/>
          </a:prstGeom>
        </p:spPr>
      </p:pic>
      <p:sp>
        <p:nvSpPr>
          <p:cNvPr id="1428993276" name="Text 1"/>
          <p:cNvSpPr/>
          <p:nvPr/>
        </p:nvSpPr>
        <p:spPr bwMode="auto">
          <a:xfrm>
            <a:off x="816650" y="2494240"/>
            <a:ext cx="2744986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2150" spc="-43">
                <a:solidFill>
                  <a:srgbClr val="000000"/>
                </a:solidFill>
                <a:latin typeface="Source Serif Pro Semi Bold"/>
                <a:ea typeface="Source Serif Pro Semi Bold"/>
                <a:cs typeface="Source Serif Pro Semi Bold"/>
              </a:rPr>
              <a:t>Шінкансен</a:t>
            </a:r>
            <a:endParaRPr lang="en-US" sz="2150">
              <a:solidFill>
                <a:srgbClr val="000000"/>
              </a:solidFill>
            </a:endParaRPr>
          </a:p>
        </p:txBody>
      </p:sp>
      <p:sp>
        <p:nvSpPr>
          <p:cNvPr id="2119202801" name="Text 2"/>
          <p:cNvSpPr/>
          <p:nvPr/>
        </p:nvSpPr>
        <p:spPr bwMode="auto">
          <a:xfrm>
            <a:off x="816650" y="2977276"/>
            <a:ext cx="3580328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  <a:defRPr/>
            </a:pPr>
            <a:r>
              <a:rPr lang="en-US" sz="1800" spc="-37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Швидкісний поїзд, який з'єднує великі міста Японії. Доступний за проїзним квитком Japan Rail Pass.</a:t>
            </a:r>
            <a:endParaRPr lang="en-US" sz="1800">
              <a:solidFill>
                <a:srgbClr val="000000"/>
              </a:solidFill>
            </a:endParaRPr>
          </a:p>
        </p:txBody>
      </p:sp>
      <p:pic>
        <p:nvPicPr>
          <p:cNvPr id="609074612" name="Image 2" descr="preencoded.png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4746903" y="1677710"/>
            <a:ext cx="583287" cy="583287"/>
          </a:xfrm>
          <a:prstGeom prst="rect">
            <a:avLst/>
          </a:prstGeom>
        </p:spPr>
      </p:pic>
      <p:sp>
        <p:nvSpPr>
          <p:cNvPr id="1825277461" name="Text 3"/>
          <p:cNvSpPr/>
          <p:nvPr/>
        </p:nvSpPr>
        <p:spPr bwMode="auto">
          <a:xfrm>
            <a:off x="4746903" y="2494240"/>
            <a:ext cx="2744986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2150" spc="-43">
                <a:solidFill>
                  <a:srgbClr val="000000"/>
                </a:solidFill>
                <a:latin typeface="Source Serif Pro Semi Bold"/>
                <a:ea typeface="Source Serif Pro Semi Bold"/>
                <a:cs typeface="Source Serif Pro Semi Bold"/>
              </a:rPr>
              <a:t>Автобуси</a:t>
            </a:r>
            <a:endParaRPr lang="en-US" sz="2150">
              <a:solidFill>
                <a:srgbClr val="000000"/>
              </a:solidFill>
            </a:endParaRPr>
          </a:p>
        </p:txBody>
      </p:sp>
      <p:sp>
        <p:nvSpPr>
          <p:cNvPr id="1483380628" name="Text 4"/>
          <p:cNvSpPr/>
          <p:nvPr/>
        </p:nvSpPr>
        <p:spPr bwMode="auto">
          <a:xfrm>
            <a:off x="4746903" y="2977276"/>
            <a:ext cx="3580448" cy="1493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  <a:defRPr/>
            </a:pPr>
            <a:r>
              <a:rPr lang="en-US" sz="1800" spc="-37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Зручний та дешевий спосіб пересування в містах та між містами. Існують автобусні компанії з англійською мовою.</a:t>
            </a:r>
            <a:endParaRPr lang="en-US" sz="1800">
              <a:solidFill>
                <a:srgbClr val="000000"/>
              </a:solidFill>
            </a:endParaRPr>
          </a:p>
        </p:txBody>
      </p:sp>
      <p:pic>
        <p:nvPicPr>
          <p:cNvPr id="753249016" name="Image 3" descr="preencoded.png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816650" y="5170765"/>
            <a:ext cx="583287" cy="583287"/>
          </a:xfrm>
          <a:prstGeom prst="rect">
            <a:avLst/>
          </a:prstGeom>
        </p:spPr>
      </p:pic>
      <p:sp>
        <p:nvSpPr>
          <p:cNvPr id="1891549523" name="Text 5"/>
          <p:cNvSpPr/>
          <p:nvPr/>
        </p:nvSpPr>
        <p:spPr bwMode="auto">
          <a:xfrm>
            <a:off x="816650" y="5987296"/>
            <a:ext cx="2744986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2150" spc="-43">
                <a:solidFill>
                  <a:srgbClr val="000000"/>
                </a:solidFill>
                <a:latin typeface="Source Serif Pro Semi Bold"/>
                <a:ea typeface="Source Serif Pro Semi Bold"/>
                <a:cs typeface="Source Serif Pro Semi Bold"/>
              </a:rPr>
              <a:t>Таксі</a:t>
            </a:r>
            <a:endParaRPr lang="en-US" sz="2150">
              <a:solidFill>
                <a:srgbClr val="000000"/>
              </a:solidFill>
            </a:endParaRPr>
          </a:p>
        </p:txBody>
      </p:sp>
      <p:sp>
        <p:nvSpPr>
          <p:cNvPr id="69109528" name="Text 6"/>
          <p:cNvSpPr/>
          <p:nvPr/>
        </p:nvSpPr>
        <p:spPr bwMode="auto">
          <a:xfrm>
            <a:off x="816650" y="6470332"/>
            <a:ext cx="3580328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  <a:defRPr/>
            </a:pPr>
            <a:r>
              <a:rPr lang="en-US" sz="1800" spc="-37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Найдорожчий вид транспорту, але зручний для коротких поїздок та нічних переїздів.</a:t>
            </a:r>
            <a:endParaRPr lang="en-US" sz="1800">
              <a:solidFill>
                <a:srgbClr val="000000"/>
              </a:solidFill>
            </a:endParaRPr>
          </a:p>
        </p:txBody>
      </p:sp>
      <p:pic>
        <p:nvPicPr>
          <p:cNvPr id="1419049592" name="Image 4" descr="preencoded.png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4746903" y="5170765"/>
            <a:ext cx="583287" cy="583287"/>
          </a:xfrm>
          <a:prstGeom prst="rect">
            <a:avLst/>
          </a:prstGeom>
        </p:spPr>
      </p:pic>
      <p:sp>
        <p:nvSpPr>
          <p:cNvPr id="2010810257" name="Text 7"/>
          <p:cNvSpPr/>
          <p:nvPr/>
        </p:nvSpPr>
        <p:spPr bwMode="auto">
          <a:xfrm>
            <a:off x="4746903" y="5987296"/>
            <a:ext cx="2744986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2150" spc="-43">
                <a:solidFill>
                  <a:srgbClr val="000000"/>
                </a:solidFill>
                <a:latin typeface="Source Serif Pro Semi Bold"/>
                <a:ea typeface="Source Serif Pro Semi Bold"/>
                <a:cs typeface="Source Serif Pro Semi Bold"/>
              </a:rPr>
              <a:t>Карти та навігація</a:t>
            </a:r>
            <a:endParaRPr lang="en-US" sz="2150">
              <a:solidFill>
                <a:srgbClr val="000000"/>
              </a:solidFill>
            </a:endParaRPr>
          </a:p>
        </p:txBody>
      </p:sp>
      <p:sp>
        <p:nvSpPr>
          <p:cNvPr id="1021945105" name="Text 8"/>
          <p:cNvSpPr/>
          <p:nvPr/>
        </p:nvSpPr>
        <p:spPr bwMode="auto">
          <a:xfrm>
            <a:off x="4746903" y="6470332"/>
            <a:ext cx="3580448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  <a:defRPr/>
            </a:pPr>
            <a:r>
              <a:rPr lang="en-US" sz="1800" spc="-37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Важливо мати карту або використовувати додатки для навігації в містах.</a:t>
            </a:r>
            <a:endParaRPr 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06335222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1255990021" name="Text 0"/>
          <p:cNvSpPr/>
          <p:nvPr/>
        </p:nvSpPr>
        <p:spPr bwMode="auto">
          <a:xfrm>
            <a:off x="6350437" y="1843326"/>
            <a:ext cx="6805135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  <a:defRPr/>
            </a:pPr>
            <a:r>
              <a:rPr lang="en-US" sz="3850">
                <a:solidFill>
                  <a:srgbClr val="383838"/>
                </a:solidFill>
                <a:latin typeface="Patrick Hand"/>
                <a:ea typeface="Patrick Hand"/>
                <a:cs typeface="Patrick Hand"/>
              </a:rPr>
              <a:t>Кулінарний Рай: Смак Японії</a:t>
            </a:r>
            <a:endParaRPr lang="en-US" sz="3850"/>
          </a:p>
        </p:txBody>
      </p:sp>
      <p:pic>
        <p:nvPicPr>
          <p:cNvPr id="1135689939" name="Picture 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1181869" y="7762810"/>
            <a:ext cx="3448531" cy="466789"/>
          </a:xfrm>
          <a:prstGeom prst="rect">
            <a:avLst/>
          </a:prstGeom>
        </p:spPr>
      </p:pic>
      <p:sp>
        <p:nvSpPr>
          <p:cNvPr id="1522742020" name="Text 1"/>
          <p:cNvSpPr/>
          <p:nvPr/>
        </p:nvSpPr>
        <p:spPr bwMode="auto">
          <a:xfrm>
            <a:off x="837724" y="3612118"/>
            <a:ext cx="392858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uk-UA"/>
            </a:defPPr>
            <a:lvl1pPr marL="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50"/>
              </a:lnSpc>
              <a:buNone/>
              <a:defRPr/>
            </a:pPr>
            <a:endParaRPr lang="en-US" sz="2200" spc="-44">
              <a:solidFill>
                <a:srgbClr val="D73AD7"/>
              </a:solidFill>
              <a:latin typeface="Source Serif Pro Semi Bold"/>
            </a:endParaRPr>
          </a:p>
        </p:txBody>
      </p:sp>
      <p:sp>
        <p:nvSpPr>
          <p:cNvPr id="885211617" name="Text 2"/>
          <p:cNvSpPr/>
          <p:nvPr/>
        </p:nvSpPr>
        <p:spPr bwMode="auto">
          <a:xfrm>
            <a:off x="837724" y="4555331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uk-UA"/>
            </a:defPPr>
            <a:lvl1pPr marL="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  <a:defRPr/>
            </a:pPr>
            <a:endParaRPr lang="en-US" sz="1850" spc="-38">
              <a:solidFill>
                <a:srgbClr val="272525"/>
              </a:solidFill>
              <a:latin typeface="Source Sans Pro"/>
              <a:ea typeface="Source Sans Pro"/>
            </a:endParaRPr>
          </a:p>
        </p:txBody>
      </p:sp>
      <p:sp>
        <p:nvSpPr>
          <p:cNvPr id="1699098793" name="Text 3"/>
          <p:cNvSpPr/>
          <p:nvPr/>
        </p:nvSpPr>
        <p:spPr bwMode="auto">
          <a:xfrm>
            <a:off x="6161002" y="31672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uk-UA"/>
            </a:defPPr>
            <a:lvl1pPr marL="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750"/>
              </a:lnSpc>
              <a:defRPr/>
            </a:pPr>
            <a:r>
              <a:rPr lang="en-US" sz="2200" spc="-44">
                <a:solidFill>
                  <a:srgbClr val="000000"/>
                </a:solidFill>
                <a:latin typeface="Calibri"/>
                <a:ea typeface="+mn-lt"/>
                <a:cs typeface="Calibri"/>
              </a:rPr>
              <a:t>Рамен</a:t>
            </a:r>
            <a:r>
              <a:rPr lang="en-US" sz="2200" spc="-44">
                <a:solidFill>
                  <a:srgbClr val="000000"/>
                </a:solidFill>
                <a:latin typeface="Calibri"/>
                <a:ea typeface="+mn-lt"/>
                <a:cs typeface="Calibri"/>
              </a:rPr>
              <a:t>:</a:t>
            </a:r>
            <a:endParaRPr lang="uk-UA">
              <a:solidFill>
                <a:srgbClr val="000000"/>
              </a:solidFill>
            </a:endParaRPr>
          </a:p>
        </p:txBody>
      </p:sp>
      <p:sp>
        <p:nvSpPr>
          <p:cNvPr id="1761133651" name="Text 5"/>
          <p:cNvSpPr/>
          <p:nvPr/>
        </p:nvSpPr>
        <p:spPr bwMode="auto">
          <a:xfrm>
            <a:off x="10483382" y="3117848"/>
            <a:ext cx="289512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uk-UA"/>
            </a:defPPr>
            <a:lvl1pPr marL="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750"/>
              </a:lnSpc>
              <a:defRPr/>
            </a:pPr>
            <a:r>
              <a:rPr lang="en-US" sz="2200" spc="-44">
                <a:solidFill>
                  <a:srgbClr val="000000"/>
                </a:solidFill>
                <a:latin typeface="Source Serif Pro Semi Bold"/>
                <a:ea typeface="Source Serif Pro Semi Bold"/>
                <a:cs typeface="Times New Roman"/>
              </a:rPr>
              <a:t>Такоякі</a:t>
            </a:r>
            <a:r>
              <a:rPr lang="en-US" sz="2200" spc="-44">
                <a:solidFill>
                  <a:srgbClr val="000000"/>
                </a:solidFill>
                <a:latin typeface="Source Serif Pro Semi Bold"/>
                <a:ea typeface="Source Serif Pro Semi Bold"/>
                <a:cs typeface="Times New Roman"/>
              </a:rPr>
              <a:t> (</a:t>
            </a:r>
            <a:r>
              <a:rPr lang="en-US" sz="2200" spc="-44">
                <a:solidFill>
                  <a:srgbClr val="000000"/>
                </a:solidFill>
                <a:latin typeface="Source Serif Pro Semi Bold"/>
                <a:ea typeface="Source Serif Pro Semi Bold"/>
                <a:cs typeface="Times New Roman"/>
              </a:rPr>
              <a:t>тереякі</a:t>
            </a:r>
            <a:r>
              <a:rPr lang="en-US" sz="2200" spc="-44">
                <a:solidFill>
                  <a:srgbClr val="000000"/>
                </a:solidFill>
                <a:latin typeface="Source Serif Pro Semi Bold"/>
                <a:ea typeface="Source Serif Pro Semi Bold"/>
                <a:cs typeface="Times New Roman"/>
              </a:rPr>
              <a:t>):</a:t>
            </a:r>
            <a:endParaRPr/>
          </a:p>
        </p:txBody>
      </p:sp>
      <p:sp>
        <p:nvSpPr>
          <p:cNvPr id="821392191" name="Text 6"/>
          <p:cNvSpPr/>
          <p:nvPr/>
        </p:nvSpPr>
        <p:spPr bwMode="auto">
          <a:xfrm>
            <a:off x="10483382" y="3709113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uk-UA"/>
            </a:defPPr>
            <a:lvl1pPr marL="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defRPr/>
            </a:pP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Times New Roman"/>
              </a:rPr>
              <a:t>Мережа</a:t>
            </a: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Times New Roman"/>
              </a:rPr>
              <a:t> </a:t>
            </a: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Times New Roman"/>
              </a:rPr>
              <a:t>магазині</a:t>
            </a: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Times New Roman"/>
              </a:rPr>
              <a:t> </a:t>
            </a: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Times New Roman"/>
              </a:rPr>
              <a:t>Гіндако</a:t>
            </a: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Times New Roman"/>
              </a:rPr>
              <a:t> </a:t>
            </a: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Times New Roman"/>
              </a:rPr>
              <a:t>готують</a:t>
            </a: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Times New Roman"/>
              </a:rPr>
              <a:t> </a:t>
            </a: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Times New Roman"/>
              </a:rPr>
              <a:t>не</a:t>
            </a: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Times New Roman"/>
              </a:rPr>
              <a:t> </a:t>
            </a: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Times New Roman"/>
              </a:rPr>
              <a:t>лише</a:t>
            </a: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Times New Roman"/>
              </a:rPr>
              <a:t> </a:t>
            </a: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Times New Roman"/>
              </a:rPr>
              <a:t>цю</a:t>
            </a: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Times New Roman"/>
              </a:rPr>
              <a:t> </a:t>
            </a: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Times New Roman"/>
              </a:rPr>
              <a:t>страву</a:t>
            </a: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Times New Roman"/>
              </a:rPr>
              <a:t>.</a:t>
            </a:r>
            <a:endParaRPr lang="uk-UA"/>
          </a:p>
        </p:txBody>
      </p:sp>
      <p:sp>
        <p:nvSpPr>
          <p:cNvPr id="149531136" name="TextBox 19"/>
          <p:cNvSpPr txBox="1"/>
          <p:nvPr/>
        </p:nvSpPr>
        <p:spPr bwMode="auto">
          <a:xfrm>
            <a:off x="6166022" y="3713205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>
              <a:defRPr/>
            </a:pPr>
            <a:r>
              <a:rPr lang="en-US"/>
              <a:t>Район Акіхабара, заклад Jungara</a:t>
            </a:r>
            <a:endParaRPr/>
          </a:p>
        </p:txBody>
      </p:sp>
      <p:pic>
        <p:nvPicPr>
          <p:cNvPr id="1952389036" name="Рисунок 20" descr="Зображення, що містить одежа, чоловік, особа, взуття&#10;&#10;Опис створено автоматично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164477" y="4742678"/>
            <a:ext cx="3314700" cy="2228850"/>
          </a:xfrm>
          <a:prstGeom prst="rect">
            <a:avLst/>
          </a:prstGeom>
        </p:spPr>
      </p:pic>
      <p:pic>
        <p:nvPicPr>
          <p:cNvPr id="734678029" name="Рисунок 21" descr="Зображення, що містить їжа, Фаст-фуд, текст, знімок екрана&#10;&#10;Опис створено автоматично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0623593" y="4740362"/>
            <a:ext cx="3466327" cy="22334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7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2953072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2053233525" name="Text 3"/>
          <p:cNvSpPr/>
          <p:nvPr/>
        </p:nvSpPr>
        <p:spPr bwMode="auto">
          <a:xfrm>
            <a:off x="6049791" y="84420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uk-UA"/>
            </a:defPPr>
            <a:lvl1pPr marL="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750"/>
              </a:lnSpc>
              <a:defRPr/>
            </a:pPr>
            <a:r>
              <a:rPr lang="en-US" sz="2200" spc="-44">
                <a:solidFill>
                  <a:srgbClr val="000000"/>
                </a:solidFill>
                <a:latin typeface="Calibri"/>
                <a:ea typeface="+mn-lt"/>
                <a:cs typeface="Calibri"/>
              </a:rPr>
              <a:t>Суші</a:t>
            </a:r>
            <a:r>
              <a:rPr lang="en-US" sz="2200" spc="-44">
                <a:solidFill>
                  <a:srgbClr val="000000"/>
                </a:solidFill>
                <a:latin typeface="Calibri"/>
                <a:ea typeface="+mn-lt"/>
                <a:cs typeface="Calibri"/>
              </a:rPr>
              <a:t> (</a:t>
            </a:r>
            <a:r>
              <a:rPr lang="en-US" sz="2200" spc="-44">
                <a:solidFill>
                  <a:srgbClr val="000000"/>
                </a:solidFill>
                <a:latin typeface="Calibri"/>
                <a:ea typeface="+mn-lt"/>
                <a:cs typeface="Calibri"/>
              </a:rPr>
              <a:t>конфеєрні</a:t>
            </a:r>
            <a:r>
              <a:rPr lang="en-US" sz="2200" spc="-44">
                <a:solidFill>
                  <a:srgbClr val="000000"/>
                </a:solidFill>
                <a:latin typeface="Calibri"/>
                <a:ea typeface="+mn-lt"/>
                <a:cs typeface="Calibri"/>
              </a:rPr>
              <a:t>): </a:t>
            </a:r>
            <a:endParaRPr lang="en-US" sz="2200" spc="-44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573519578" name="Text 5"/>
          <p:cNvSpPr/>
          <p:nvPr/>
        </p:nvSpPr>
        <p:spPr bwMode="auto">
          <a:xfrm>
            <a:off x="10372171" y="794778"/>
            <a:ext cx="289512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uk-UA"/>
            </a:defPPr>
            <a:lvl1pPr marL="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750"/>
              </a:lnSpc>
              <a:defRPr/>
            </a:pPr>
            <a:r>
              <a:rPr lang="en-US" sz="2200" spc="-44">
                <a:solidFill>
                  <a:srgbClr val="000000"/>
                </a:solidFill>
                <a:latin typeface="Source Serif Pro Semi Bold"/>
                <a:ea typeface="Source Serif Pro Semi Bold"/>
                <a:cs typeface="Times New Roman"/>
              </a:rPr>
              <a:t>Японські</a:t>
            </a:r>
            <a:r>
              <a:rPr lang="en-US" sz="2200" spc="-44">
                <a:solidFill>
                  <a:srgbClr val="000000"/>
                </a:solidFill>
                <a:latin typeface="Source Serif Pro Semi Bold"/>
                <a:ea typeface="Source Serif Pro Semi Bold"/>
                <a:cs typeface="Times New Roman"/>
              </a:rPr>
              <a:t> </a:t>
            </a:r>
            <a:r>
              <a:rPr lang="en-US" sz="2200" spc="-44">
                <a:solidFill>
                  <a:srgbClr val="000000"/>
                </a:solidFill>
                <a:latin typeface="Source Serif Pro Semi Bold"/>
                <a:ea typeface="Source Serif Pro Semi Bold"/>
                <a:cs typeface="Times New Roman"/>
              </a:rPr>
              <a:t>десерти</a:t>
            </a:r>
            <a:r>
              <a:rPr lang="en-US" sz="2200" spc="-44">
                <a:solidFill>
                  <a:srgbClr val="000000"/>
                </a:solidFill>
                <a:latin typeface="Source Serif Pro Semi Bold"/>
                <a:ea typeface="Source Serif Pro Semi Bold"/>
                <a:cs typeface="Times New Roman"/>
              </a:rPr>
              <a:t>:</a:t>
            </a:r>
            <a:endParaRPr lang="uk-UA"/>
          </a:p>
        </p:txBody>
      </p:sp>
      <p:sp>
        <p:nvSpPr>
          <p:cNvPr id="663992553" name="Text 6"/>
          <p:cNvSpPr/>
          <p:nvPr/>
        </p:nvSpPr>
        <p:spPr bwMode="auto">
          <a:xfrm>
            <a:off x="10372171" y="1386043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uk-UA"/>
            </a:defPPr>
            <a:lvl1pPr marL="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defRPr/>
            </a:pP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Times New Roman"/>
              </a:rPr>
              <a:t>Ну</a:t>
            </a: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Times New Roman"/>
              </a:rPr>
              <a:t> </a:t>
            </a: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Times New Roman"/>
              </a:rPr>
              <a:t>тут</a:t>
            </a: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Times New Roman"/>
              </a:rPr>
              <a:t> я </a:t>
            </a: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Times New Roman"/>
              </a:rPr>
              <a:t>точно</a:t>
            </a: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Times New Roman"/>
              </a:rPr>
              <a:t> б </a:t>
            </a: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Times New Roman"/>
              </a:rPr>
              <a:t>відвідала</a:t>
            </a: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Times New Roman"/>
              </a:rPr>
              <a:t> </a:t>
            </a: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Times New Roman"/>
              </a:rPr>
              <a:t>кафе</a:t>
            </a: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Times New Roman"/>
              </a:rPr>
              <a:t> у </a:t>
            </a: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Times New Roman"/>
              </a:rPr>
              <a:t>стилі</a:t>
            </a: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Times New Roman"/>
              </a:rPr>
              <a:t> </a:t>
            </a: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Times New Roman"/>
              </a:rPr>
              <a:t>Геншин</a:t>
            </a: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Times New Roman"/>
              </a:rPr>
              <a:t> </a:t>
            </a: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Times New Roman"/>
              </a:rPr>
              <a:t>Імпакт</a:t>
            </a: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Times New Roman"/>
              </a:rPr>
              <a:t> (</a:t>
            </a: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Times New Roman"/>
              </a:rPr>
              <a:t>така</a:t>
            </a: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Times New Roman"/>
              </a:rPr>
              <a:t> </a:t>
            </a: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Times New Roman"/>
              </a:rPr>
              <a:t>гра</a:t>
            </a: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Times New Roman"/>
              </a:rPr>
              <a:t>). </a:t>
            </a: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Times New Roman"/>
              </a:rPr>
              <a:t>Там</a:t>
            </a: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Times New Roman"/>
              </a:rPr>
              <a:t> </a:t>
            </a: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Times New Roman"/>
              </a:rPr>
              <a:t>готують</a:t>
            </a: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Times New Roman"/>
              </a:rPr>
              <a:t> </a:t>
            </a: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Times New Roman"/>
              </a:rPr>
              <a:t>страви</a:t>
            </a: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Times New Roman"/>
              </a:rPr>
              <a:t> </a:t>
            </a: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Times New Roman"/>
              </a:rPr>
              <a:t>персонажів</a:t>
            </a: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Times New Roman"/>
              </a:rPr>
              <a:t> з </a:t>
            </a: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Times New Roman"/>
              </a:rPr>
              <a:t>гри</a:t>
            </a: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Times New Roman"/>
              </a:rPr>
              <a:t>. </a:t>
            </a: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Times New Roman"/>
              </a:rPr>
              <a:t>Посилання</a:t>
            </a: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Times New Roman"/>
              </a:rPr>
              <a:t> </a:t>
            </a: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Times New Roman"/>
              </a:rPr>
              <a:t>на</a:t>
            </a: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Times New Roman"/>
              </a:rPr>
              <a:t> </a:t>
            </a: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Times New Roman"/>
              </a:rPr>
              <a:t>відео</a:t>
            </a: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Times New Roman"/>
              </a:rPr>
              <a:t> </a:t>
            </a: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Times New Roman"/>
              </a:rPr>
              <a:t>ось</a:t>
            </a: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Times New Roman"/>
              </a:rPr>
              <a:t> </a:t>
            </a: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Times New Roman"/>
              </a:rPr>
              <a:t>тут</a:t>
            </a: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Times New Roman"/>
              </a:rPr>
              <a:t>.</a:t>
            </a:r>
            <a:endParaRPr/>
          </a:p>
        </p:txBody>
      </p:sp>
      <p:sp>
        <p:nvSpPr>
          <p:cNvPr id="1742731025" name="TextBox 11"/>
          <p:cNvSpPr txBox="1"/>
          <p:nvPr/>
        </p:nvSpPr>
        <p:spPr bwMode="auto">
          <a:xfrm>
            <a:off x="6054811" y="1390135"/>
            <a:ext cx="321275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>
              <a:defRPr/>
            </a:pPr>
            <a:r>
              <a:rPr lang="uk-UA">
                <a:latin typeface="Source Sans Pro"/>
                <a:ea typeface="Source Sans Pro"/>
                <a:cs typeface="Times New Roman"/>
              </a:rPr>
              <a:t>Ось є сайт мережі магазину конвеєрних суші. У самому Токіо дуже багато технологічних закладів</a:t>
            </a:r>
            <a:r>
              <a:rPr lang="uk-UA">
                <a:latin typeface="Times New Roman"/>
                <a:cs typeface="Times New Roman"/>
              </a:rPr>
              <a:t>. </a:t>
            </a:r>
            <a:endParaRPr lang="uk-UA"/>
          </a:p>
        </p:txBody>
      </p:sp>
      <p:pic>
        <p:nvPicPr>
          <p:cNvPr id="1216387238" name="Picture 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1181869" y="7762810"/>
            <a:ext cx="3448531" cy="466789"/>
          </a:xfrm>
          <a:prstGeom prst="rect">
            <a:avLst/>
          </a:prstGeom>
        </p:spPr>
      </p:pic>
      <p:pic>
        <p:nvPicPr>
          <p:cNvPr id="592509945" name="Рисунок 18" descr="Зображення, що містить Фаст-фуд, у приміщенні, Делікатес, їжа&#10;&#10;Опис створено автоматично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5757091" y="3179290"/>
            <a:ext cx="3820555" cy="2204652"/>
          </a:xfrm>
          <a:prstGeom prst="rect">
            <a:avLst/>
          </a:prstGeom>
        </p:spPr>
      </p:pic>
      <p:pic>
        <p:nvPicPr>
          <p:cNvPr id="1731966042" name="Рисунок 19" descr="Зображення, що містить мультфільм, одежа, взуття, текст&#10;&#10;Опис створено автоматично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1182478" y="3182765"/>
            <a:ext cx="2373270" cy="36063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9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5759838" name="Text 0"/>
          <p:cNvSpPr/>
          <p:nvPr/>
        </p:nvSpPr>
        <p:spPr bwMode="auto">
          <a:xfrm>
            <a:off x="627221" y="492800"/>
            <a:ext cx="6733342" cy="527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50"/>
              </a:lnSpc>
              <a:buNone/>
              <a:defRPr/>
            </a:pPr>
            <a:r>
              <a:rPr lang="en-US" sz="3300" spc="-66">
                <a:solidFill>
                  <a:srgbClr val="000000"/>
                </a:solidFill>
                <a:latin typeface="Source Serif Pro Semi Bold"/>
                <a:ea typeface="Source Serif Pro Semi Bold"/>
                <a:cs typeface="Source Serif Pro Semi Bold"/>
              </a:rPr>
              <a:t>Програма на кожен день подорожі</a:t>
            </a:r>
            <a:endParaRPr lang="en-US" sz="3300">
              <a:solidFill>
                <a:srgbClr val="000000"/>
              </a:solidFill>
            </a:endParaRPr>
          </a:p>
        </p:txBody>
      </p:sp>
      <p:sp>
        <p:nvSpPr>
          <p:cNvPr id="1440172823" name="Shape 1"/>
          <p:cNvSpPr/>
          <p:nvPr/>
        </p:nvSpPr>
        <p:spPr bwMode="auto">
          <a:xfrm>
            <a:off x="7303770" y="1378268"/>
            <a:ext cx="22860" cy="6361628"/>
          </a:xfrm>
          <a:prstGeom prst="roundRect">
            <a:avLst>
              <a:gd name="adj" fmla="val 329252"/>
            </a:avLst>
          </a:prstGeom>
          <a:solidFill>
            <a:srgbClr val="DABADD"/>
          </a:solidFill>
          <a:ln/>
        </p:spPr>
      </p:sp>
      <p:sp>
        <p:nvSpPr>
          <p:cNvPr id="201385934" name="Shape 2"/>
          <p:cNvSpPr/>
          <p:nvPr/>
        </p:nvSpPr>
        <p:spPr bwMode="auto">
          <a:xfrm>
            <a:off x="6509266" y="1769983"/>
            <a:ext cx="627221" cy="22860"/>
          </a:xfrm>
          <a:prstGeom prst="roundRect">
            <a:avLst>
              <a:gd name="adj" fmla="val 329252"/>
            </a:avLst>
          </a:prstGeom>
          <a:solidFill>
            <a:srgbClr val="DABADD"/>
          </a:solidFill>
          <a:ln/>
        </p:spPr>
      </p:sp>
      <p:sp>
        <p:nvSpPr>
          <p:cNvPr id="538784237" name="Shape 3"/>
          <p:cNvSpPr/>
          <p:nvPr/>
        </p:nvSpPr>
        <p:spPr bwMode="auto">
          <a:xfrm>
            <a:off x="7113627" y="1579840"/>
            <a:ext cx="403146" cy="403146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20269103" name="Text 4"/>
          <p:cNvSpPr/>
          <p:nvPr/>
        </p:nvSpPr>
        <p:spPr bwMode="auto">
          <a:xfrm>
            <a:off x="7251978" y="1654850"/>
            <a:ext cx="126444" cy="25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  <a:defRPr/>
            </a:pPr>
            <a:r>
              <a:rPr lang="en-US" sz="1950" spc="-40">
                <a:solidFill>
                  <a:srgbClr val="272525"/>
                </a:solidFill>
                <a:latin typeface="Source Serif Pro Semi Bold"/>
                <a:ea typeface="Source Serif Pro Semi Bold"/>
                <a:cs typeface="Source Serif Pro Semi Bold"/>
              </a:rPr>
              <a:t>1</a:t>
            </a:r>
            <a:endParaRPr lang="en-US" sz="1950"/>
          </a:p>
        </p:txBody>
      </p:sp>
      <p:sp>
        <p:nvSpPr>
          <p:cNvPr id="383539510" name="Text 5"/>
          <p:cNvSpPr/>
          <p:nvPr/>
        </p:nvSpPr>
        <p:spPr bwMode="auto">
          <a:xfrm>
            <a:off x="4221361" y="1557457"/>
            <a:ext cx="2108240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  <a:defRPr/>
            </a:pPr>
            <a:r>
              <a:rPr lang="en-US" sz="1650" spc="-33">
                <a:solidFill>
                  <a:srgbClr val="272525"/>
                </a:solidFill>
                <a:latin typeface="Source Serif Pro Semi Bold"/>
                <a:ea typeface="Source Serif Pro Semi Bold"/>
                <a:cs typeface="Source Serif Pro Semi Bold"/>
              </a:rPr>
              <a:t>День 1</a:t>
            </a:r>
            <a:endParaRPr lang="en-US" sz="1650"/>
          </a:p>
        </p:txBody>
      </p:sp>
      <p:sp>
        <p:nvSpPr>
          <p:cNvPr id="337767588" name="Text 6"/>
          <p:cNvSpPr/>
          <p:nvPr/>
        </p:nvSpPr>
        <p:spPr bwMode="auto">
          <a:xfrm>
            <a:off x="627221" y="1928455"/>
            <a:ext cx="5702379" cy="573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250"/>
              </a:lnSpc>
              <a:defRPr/>
            </a:pP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Переліт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до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Токіо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(16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годин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),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прибуття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наступного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дня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вранці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.</a:t>
            </a:r>
            <a:endParaRPr lang="uk-UA">
              <a:ea typeface="+mn-lt"/>
              <a:cs typeface="+mn-lt"/>
            </a:endParaRPr>
          </a:p>
        </p:txBody>
      </p:sp>
      <p:sp>
        <p:nvSpPr>
          <p:cNvPr id="1309305111" name="Shape 7"/>
          <p:cNvSpPr/>
          <p:nvPr/>
        </p:nvSpPr>
        <p:spPr bwMode="auto">
          <a:xfrm>
            <a:off x="7493913" y="2665928"/>
            <a:ext cx="627221" cy="22860"/>
          </a:xfrm>
          <a:prstGeom prst="roundRect">
            <a:avLst>
              <a:gd name="adj" fmla="val 329252"/>
            </a:avLst>
          </a:prstGeom>
          <a:solidFill>
            <a:srgbClr val="DABADD"/>
          </a:solidFill>
          <a:ln/>
        </p:spPr>
      </p:sp>
      <p:sp>
        <p:nvSpPr>
          <p:cNvPr id="1124937117" name="Shape 8"/>
          <p:cNvSpPr/>
          <p:nvPr/>
        </p:nvSpPr>
        <p:spPr bwMode="auto">
          <a:xfrm>
            <a:off x="7113627" y="2475786"/>
            <a:ext cx="403146" cy="403146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690164063" name="Text 9"/>
          <p:cNvSpPr/>
          <p:nvPr/>
        </p:nvSpPr>
        <p:spPr bwMode="auto">
          <a:xfrm>
            <a:off x="7251978" y="2550795"/>
            <a:ext cx="126444" cy="25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  <a:defRPr/>
            </a:pPr>
            <a:r>
              <a:rPr lang="en-US" sz="1950" spc="-40">
                <a:solidFill>
                  <a:srgbClr val="272525"/>
                </a:solidFill>
                <a:latin typeface="Source Serif Pro Semi Bold"/>
                <a:ea typeface="Source Serif Pro Semi Bold"/>
                <a:cs typeface="Source Serif Pro Semi Bold"/>
              </a:rPr>
              <a:t>2</a:t>
            </a:r>
            <a:endParaRPr lang="en-US" sz="1950"/>
          </a:p>
        </p:txBody>
      </p:sp>
      <p:sp>
        <p:nvSpPr>
          <p:cNvPr id="1650688953" name="Text 10"/>
          <p:cNvSpPr/>
          <p:nvPr/>
        </p:nvSpPr>
        <p:spPr bwMode="auto">
          <a:xfrm>
            <a:off x="8300799" y="2453402"/>
            <a:ext cx="2108240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  <a:defRPr/>
            </a:pPr>
            <a:r>
              <a:rPr lang="en-US" sz="1650" spc="-33">
                <a:solidFill>
                  <a:srgbClr val="272525"/>
                </a:solidFill>
                <a:latin typeface="Source Serif Pro Semi Bold"/>
                <a:ea typeface="Source Serif Pro Semi Bold"/>
                <a:cs typeface="Source Serif Pro Semi Bold"/>
              </a:rPr>
              <a:t>День 2</a:t>
            </a:r>
            <a:endParaRPr lang="en-US" sz="1650"/>
          </a:p>
        </p:txBody>
      </p:sp>
      <p:sp>
        <p:nvSpPr>
          <p:cNvPr id="1512673673" name="Text 11"/>
          <p:cNvSpPr/>
          <p:nvPr/>
        </p:nvSpPr>
        <p:spPr bwMode="auto">
          <a:xfrm>
            <a:off x="8300799" y="2824401"/>
            <a:ext cx="5702379" cy="573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buFont typeface="Arial"/>
              <a:buChar char="•"/>
              <a:defRPr/>
            </a:pP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Заселення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в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готель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,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відпочинок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після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дороги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.</a:t>
            </a:r>
            <a:endParaRPr lang="uk-UA"/>
          </a:p>
          <a:p>
            <a:pPr marL="285750" indent="-285750">
              <a:buFont typeface="Arial"/>
              <a:buChar char="•"/>
              <a:defRPr/>
            </a:pP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Прогулянка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районом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b="1" spc="-28">
                <a:solidFill>
                  <a:srgbClr val="272525"/>
                </a:solidFill>
                <a:ea typeface="+mn-lt"/>
                <a:cs typeface="+mn-lt"/>
              </a:rPr>
              <a:t>Шіндзюку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: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парк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b="1" spc="-28">
                <a:solidFill>
                  <a:srgbClr val="272525"/>
                </a:solidFill>
                <a:ea typeface="+mn-lt"/>
                <a:cs typeface="+mn-lt"/>
              </a:rPr>
              <a:t>Shinjuku </a:t>
            </a:r>
            <a:r>
              <a:rPr lang="en-US" sz="1400" b="1" spc="-28">
                <a:solidFill>
                  <a:srgbClr val="272525"/>
                </a:solidFill>
                <a:ea typeface="+mn-lt"/>
                <a:cs typeface="+mn-lt"/>
              </a:rPr>
              <a:t>Gyoen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,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оглядовий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майданчик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b="1" spc="-28">
                <a:solidFill>
                  <a:srgbClr val="272525"/>
                </a:solidFill>
                <a:ea typeface="+mn-lt"/>
                <a:cs typeface="+mn-lt"/>
              </a:rPr>
              <a:t>Tokyo Metropolitan Government Building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.</a:t>
            </a:r>
            <a:endParaRPr lang="en-US"/>
          </a:p>
          <a:p>
            <a:pPr marL="285750" indent="-285750">
              <a:buFont typeface="Arial"/>
              <a:buChar char="•"/>
              <a:defRPr/>
            </a:pP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Вечеря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в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тематичному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кафе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,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наприклад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,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закладі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за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мотивами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Genshin Impact.</a:t>
            </a:r>
            <a:endParaRPr lang="en-US">
              <a:ea typeface="+mn-lt"/>
              <a:cs typeface="+mn-lt"/>
            </a:endParaRPr>
          </a:p>
          <a:p>
            <a:pPr>
              <a:lnSpc>
                <a:spcPts val="2250"/>
              </a:lnSpc>
              <a:defRPr/>
            </a:pPr>
            <a:endParaRPr lang="en-US" sz="1400" spc="-28">
              <a:solidFill>
                <a:srgbClr val="272525"/>
              </a:solidFill>
              <a:ea typeface="+mn-lt"/>
              <a:cs typeface="+mn-lt"/>
            </a:endParaRPr>
          </a:p>
        </p:txBody>
      </p:sp>
      <p:sp>
        <p:nvSpPr>
          <p:cNvPr id="183503055" name="Shape 12"/>
          <p:cNvSpPr/>
          <p:nvPr/>
        </p:nvSpPr>
        <p:spPr bwMode="auto">
          <a:xfrm>
            <a:off x="6509266" y="3472339"/>
            <a:ext cx="627221" cy="22860"/>
          </a:xfrm>
          <a:prstGeom prst="roundRect">
            <a:avLst>
              <a:gd name="adj" fmla="val 329252"/>
            </a:avLst>
          </a:prstGeom>
          <a:solidFill>
            <a:srgbClr val="DABADD"/>
          </a:solidFill>
          <a:ln/>
        </p:spPr>
      </p:sp>
      <p:sp>
        <p:nvSpPr>
          <p:cNvPr id="314329205" name="Shape 13"/>
          <p:cNvSpPr/>
          <p:nvPr/>
        </p:nvSpPr>
        <p:spPr bwMode="auto">
          <a:xfrm>
            <a:off x="7113627" y="3282196"/>
            <a:ext cx="403146" cy="403146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258952764" name="Text 14"/>
          <p:cNvSpPr/>
          <p:nvPr/>
        </p:nvSpPr>
        <p:spPr bwMode="auto">
          <a:xfrm>
            <a:off x="7251978" y="3357205"/>
            <a:ext cx="126444" cy="25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  <a:defRPr/>
            </a:pPr>
            <a:r>
              <a:rPr lang="en-US" sz="1950" spc="-40">
                <a:solidFill>
                  <a:srgbClr val="272525"/>
                </a:solidFill>
                <a:latin typeface="Source Serif Pro Semi Bold"/>
                <a:ea typeface="Source Serif Pro Semi Bold"/>
                <a:cs typeface="Source Serif Pro Semi Bold"/>
              </a:rPr>
              <a:t>3</a:t>
            </a:r>
            <a:endParaRPr lang="en-US" sz="1950"/>
          </a:p>
        </p:txBody>
      </p:sp>
      <p:sp>
        <p:nvSpPr>
          <p:cNvPr id="1118498962" name="Text 15"/>
          <p:cNvSpPr/>
          <p:nvPr/>
        </p:nvSpPr>
        <p:spPr bwMode="auto">
          <a:xfrm>
            <a:off x="4221361" y="3259812"/>
            <a:ext cx="2108240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  <a:defRPr/>
            </a:pPr>
            <a:r>
              <a:rPr lang="en-US" sz="1650" spc="-33">
                <a:solidFill>
                  <a:srgbClr val="272525"/>
                </a:solidFill>
                <a:latin typeface="Source Serif Pro Semi Bold"/>
                <a:ea typeface="Source Serif Pro Semi Bold"/>
                <a:cs typeface="Source Serif Pro Semi Bold"/>
              </a:rPr>
              <a:t>День 3</a:t>
            </a:r>
            <a:endParaRPr lang="en-US" sz="1650"/>
          </a:p>
        </p:txBody>
      </p:sp>
      <p:sp>
        <p:nvSpPr>
          <p:cNvPr id="1243374277" name="Text 16"/>
          <p:cNvSpPr/>
          <p:nvPr/>
        </p:nvSpPr>
        <p:spPr bwMode="auto">
          <a:xfrm>
            <a:off x="627221" y="3630811"/>
            <a:ext cx="5702379" cy="573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r">
              <a:buFont typeface="Arial"/>
              <a:buChar char="•"/>
              <a:defRPr/>
            </a:pP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Відвідування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району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b="1" spc="-28">
                <a:solidFill>
                  <a:srgbClr val="272525"/>
                </a:solidFill>
                <a:ea typeface="+mn-lt"/>
                <a:cs typeface="+mn-lt"/>
              </a:rPr>
              <a:t>Акіхабара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: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магазини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електроніки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,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аніме-товари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,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тематичне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b="1" spc="-28">
                <a:solidFill>
                  <a:srgbClr val="272525"/>
                </a:solidFill>
                <a:ea typeface="+mn-lt"/>
                <a:cs typeface="+mn-lt"/>
              </a:rPr>
              <a:t>Maid Café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.</a:t>
            </a:r>
            <a:endParaRPr lang="uk-UA">
              <a:ea typeface="+mn-lt"/>
              <a:cs typeface="+mn-lt"/>
            </a:endParaRPr>
          </a:p>
          <a:p>
            <a:pPr marL="285750" indent="-285750" algn="r">
              <a:buFont typeface="Arial"/>
              <a:buChar char="•"/>
              <a:defRPr/>
            </a:pP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Прогулянка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районом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b="1" spc="-28">
                <a:solidFill>
                  <a:srgbClr val="272525"/>
                </a:solidFill>
                <a:ea typeface="+mn-lt"/>
                <a:cs typeface="+mn-lt"/>
              </a:rPr>
              <a:t>Хараюку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: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вулиця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b="1" spc="-28">
                <a:solidFill>
                  <a:srgbClr val="272525"/>
                </a:solidFill>
                <a:ea typeface="+mn-lt"/>
                <a:cs typeface="+mn-lt"/>
              </a:rPr>
              <a:t>Takeshita Street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,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храм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b="1" spc="-28">
                <a:solidFill>
                  <a:srgbClr val="272525"/>
                </a:solidFill>
                <a:ea typeface="+mn-lt"/>
                <a:cs typeface="+mn-lt"/>
              </a:rPr>
              <a:t>Meiji Shrine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pPr marL="285750" indent="-285750" algn="r">
              <a:buFont typeface="Arial"/>
              <a:buChar char="•"/>
              <a:defRPr/>
            </a:pP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Вечеря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в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яскравому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ресторані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b="1" spc="-28">
                <a:solidFill>
                  <a:srgbClr val="272525"/>
                </a:solidFill>
                <a:ea typeface="+mn-lt"/>
                <a:cs typeface="+mn-lt"/>
              </a:rPr>
              <a:t>Kawaii Monster Café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pPr algn="r">
              <a:defRPr/>
            </a:pPr>
            <a:endParaRPr lang="en-US" sz="1400" spc="-28">
              <a:solidFill>
                <a:srgbClr val="272525"/>
              </a:solidFill>
              <a:ea typeface="+mn-lt"/>
              <a:cs typeface="+mn-lt"/>
            </a:endParaRPr>
          </a:p>
          <a:p>
            <a:pPr marL="0" indent="0" algn="r">
              <a:lnSpc>
                <a:spcPts val="2250"/>
              </a:lnSpc>
              <a:buNone/>
              <a:defRPr/>
            </a:pPr>
            <a:endParaRPr lang="en-US" sz="1400" spc="-28">
              <a:solidFill>
                <a:srgbClr val="272525"/>
              </a:solidFill>
              <a:latin typeface="Source Sans Pro"/>
              <a:ea typeface="Source Sans Pro"/>
            </a:endParaRPr>
          </a:p>
        </p:txBody>
      </p:sp>
      <p:sp>
        <p:nvSpPr>
          <p:cNvPr id="1803961918" name="Shape 17"/>
          <p:cNvSpPr/>
          <p:nvPr/>
        </p:nvSpPr>
        <p:spPr bwMode="auto">
          <a:xfrm>
            <a:off x="7493913" y="4278749"/>
            <a:ext cx="627221" cy="22860"/>
          </a:xfrm>
          <a:prstGeom prst="roundRect">
            <a:avLst>
              <a:gd name="adj" fmla="val 329252"/>
            </a:avLst>
          </a:prstGeom>
          <a:solidFill>
            <a:srgbClr val="DABADD"/>
          </a:solidFill>
          <a:ln/>
        </p:spPr>
      </p:sp>
      <p:sp>
        <p:nvSpPr>
          <p:cNvPr id="1134670698" name="Shape 18"/>
          <p:cNvSpPr/>
          <p:nvPr/>
        </p:nvSpPr>
        <p:spPr bwMode="auto">
          <a:xfrm>
            <a:off x="7113627" y="4088606"/>
            <a:ext cx="403146" cy="403146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44712265" name="Text 19"/>
          <p:cNvSpPr/>
          <p:nvPr/>
        </p:nvSpPr>
        <p:spPr bwMode="auto">
          <a:xfrm>
            <a:off x="7251978" y="4163616"/>
            <a:ext cx="126444" cy="25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  <a:defRPr/>
            </a:pPr>
            <a:r>
              <a:rPr lang="en-US" sz="1950" spc="-40">
                <a:solidFill>
                  <a:srgbClr val="272525"/>
                </a:solidFill>
                <a:latin typeface="Source Serif Pro Semi Bold"/>
                <a:ea typeface="Source Serif Pro Semi Bold"/>
                <a:cs typeface="Source Serif Pro Semi Bold"/>
              </a:rPr>
              <a:t>4</a:t>
            </a:r>
            <a:endParaRPr lang="en-US" sz="1950"/>
          </a:p>
        </p:txBody>
      </p:sp>
      <p:sp>
        <p:nvSpPr>
          <p:cNvPr id="354412821" name="Text 20"/>
          <p:cNvSpPr/>
          <p:nvPr/>
        </p:nvSpPr>
        <p:spPr bwMode="auto">
          <a:xfrm>
            <a:off x="8300799" y="4066222"/>
            <a:ext cx="2108240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  <a:defRPr/>
            </a:pPr>
            <a:r>
              <a:rPr lang="en-US" sz="1650" spc="-33">
                <a:solidFill>
                  <a:srgbClr val="272525"/>
                </a:solidFill>
                <a:latin typeface="Source Serif Pro Semi Bold"/>
                <a:ea typeface="Source Serif Pro Semi Bold"/>
                <a:cs typeface="Source Serif Pro Semi Bold"/>
              </a:rPr>
              <a:t>День 4</a:t>
            </a:r>
            <a:endParaRPr lang="en-US" sz="1650"/>
          </a:p>
        </p:txBody>
      </p:sp>
      <p:sp>
        <p:nvSpPr>
          <p:cNvPr id="1680548681" name="Text 21"/>
          <p:cNvSpPr/>
          <p:nvPr/>
        </p:nvSpPr>
        <p:spPr bwMode="auto">
          <a:xfrm>
            <a:off x="8300799" y="4437221"/>
            <a:ext cx="5702379" cy="573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buFont typeface="Arial"/>
              <a:buChar char="•"/>
              <a:defRPr/>
            </a:pP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Відвідування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b="1" spc="-28">
                <a:solidFill>
                  <a:srgbClr val="272525"/>
                </a:solidFill>
                <a:ea typeface="+mn-lt"/>
                <a:cs typeface="+mn-lt"/>
              </a:rPr>
              <a:t>Happo-en</a:t>
            </a:r>
            <a:r>
              <a:rPr lang="en-US" sz="1400" b="1" spc="-28">
                <a:solidFill>
                  <a:srgbClr val="272525"/>
                </a:solidFill>
                <a:ea typeface="+mn-lt"/>
                <a:cs typeface="+mn-lt"/>
              </a:rPr>
              <a:t> Garden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для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участі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в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традиційній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чайній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церемонії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.</a:t>
            </a:r>
            <a:endParaRPr lang="uk-UA"/>
          </a:p>
          <a:p>
            <a:pPr marL="285750" indent="-285750">
              <a:buFont typeface="Arial"/>
              <a:buChar char="•"/>
              <a:defRPr/>
            </a:pP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Релакс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у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спа-салоні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з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гарячими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джерелами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b="1" spc="-28">
                <a:solidFill>
                  <a:srgbClr val="272525"/>
                </a:solidFill>
                <a:ea typeface="+mn-lt"/>
                <a:cs typeface="+mn-lt"/>
              </a:rPr>
              <a:t>Ooedo</a:t>
            </a:r>
            <a:r>
              <a:rPr lang="en-US" sz="1400" b="1" spc="-28">
                <a:solidFill>
                  <a:srgbClr val="272525"/>
                </a:solidFill>
                <a:ea typeface="+mn-lt"/>
                <a:cs typeface="+mn-lt"/>
              </a:rPr>
              <a:t>-Onsen Monogatari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.</a:t>
            </a:r>
            <a:endParaRPr lang="en-US"/>
          </a:p>
          <a:p>
            <a:pPr marL="285750" indent="-285750">
              <a:buFont typeface="Arial"/>
              <a:buChar char="•"/>
              <a:defRPr/>
            </a:pP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Вечірня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прогулянка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районом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b="1" spc="-28">
                <a:solidFill>
                  <a:srgbClr val="272525"/>
                </a:solidFill>
                <a:ea typeface="+mn-lt"/>
                <a:cs typeface="+mn-lt"/>
              </a:rPr>
              <a:t>Сібуя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з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його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легендарним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перехрестям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та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пам’ятником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Хатіко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pPr>
              <a:lnSpc>
                <a:spcPts val="2250"/>
              </a:lnSpc>
              <a:defRPr/>
            </a:pPr>
            <a:endParaRPr lang="en-US" sz="1400" spc="-28">
              <a:solidFill>
                <a:srgbClr val="272525"/>
              </a:solidFill>
              <a:ea typeface="+mn-lt"/>
              <a:cs typeface="+mn-lt"/>
            </a:endParaRPr>
          </a:p>
        </p:txBody>
      </p:sp>
      <p:sp>
        <p:nvSpPr>
          <p:cNvPr id="129786299" name="Shape 22"/>
          <p:cNvSpPr/>
          <p:nvPr/>
        </p:nvSpPr>
        <p:spPr bwMode="auto">
          <a:xfrm>
            <a:off x="6509266" y="5085159"/>
            <a:ext cx="627221" cy="22860"/>
          </a:xfrm>
          <a:prstGeom prst="roundRect">
            <a:avLst>
              <a:gd name="adj" fmla="val 329252"/>
            </a:avLst>
          </a:prstGeom>
          <a:solidFill>
            <a:srgbClr val="DABADD"/>
          </a:solidFill>
          <a:ln/>
        </p:spPr>
      </p:sp>
      <p:sp>
        <p:nvSpPr>
          <p:cNvPr id="1341311752" name="Shape 23"/>
          <p:cNvSpPr/>
          <p:nvPr/>
        </p:nvSpPr>
        <p:spPr bwMode="auto">
          <a:xfrm>
            <a:off x="7113627" y="4895017"/>
            <a:ext cx="403146" cy="403146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602597576" name="Text 24"/>
          <p:cNvSpPr/>
          <p:nvPr/>
        </p:nvSpPr>
        <p:spPr bwMode="auto">
          <a:xfrm>
            <a:off x="7251978" y="4970026"/>
            <a:ext cx="126444" cy="25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  <a:defRPr/>
            </a:pPr>
            <a:r>
              <a:rPr lang="en-US" sz="1950" spc="-40">
                <a:solidFill>
                  <a:srgbClr val="272525"/>
                </a:solidFill>
                <a:latin typeface="Source Serif Pro Semi Bold"/>
                <a:ea typeface="Source Serif Pro Semi Bold"/>
                <a:cs typeface="Source Serif Pro Semi Bold"/>
              </a:rPr>
              <a:t>5</a:t>
            </a:r>
            <a:endParaRPr lang="en-US" sz="1950"/>
          </a:p>
        </p:txBody>
      </p:sp>
      <p:sp>
        <p:nvSpPr>
          <p:cNvPr id="2073614713" name="Text 25"/>
          <p:cNvSpPr/>
          <p:nvPr/>
        </p:nvSpPr>
        <p:spPr bwMode="auto">
          <a:xfrm>
            <a:off x="4221361" y="4872633"/>
            <a:ext cx="2108240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  <a:defRPr/>
            </a:pPr>
            <a:r>
              <a:rPr lang="en-US" sz="1650" spc="-33">
                <a:solidFill>
                  <a:srgbClr val="272525"/>
                </a:solidFill>
                <a:latin typeface="Source Serif Pro Semi Bold"/>
                <a:ea typeface="Source Serif Pro Semi Bold"/>
                <a:cs typeface="Source Serif Pro Semi Bold"/>
              </a:rPr>
              <a:t>День 5</a:t>
            </a:r>
            <a:endParaRPr lang="en-US" sz="1650"/>
          </a:p>
        </p:txBody>
      </p:sp>
      <p:sp>
        <p:nvSpPr>
          <p:cNvPr id="1475975921" name="Text 26"/>
          <p:cNvSpPr/>
          <p:nvPr/>
        </p:nvSpPr>
        <p:spPr bwMode="auto">
          <a:xfrm>
            <a:off x="627221" y="5243632"/>
            <a:ext cx="5702379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r">
              <a:buFont typeface="Arial"/>
              <a:buChar char="•"/>
              <a:defRPr/>
            </a:pP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Сніданок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у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раменній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в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районі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b="1" spc="-28">
                <a:solidFill>
                  <a:srgbClr val="272525"/>
                </a:solidFill>
                <a:ea typeface="+mn-lt"/>
                <a:cs typeface="+mn-lt"/>
              </a:rPr>
              <a:t>Ікібукуро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.</a:t>
            </a:r>
            <a:endParaRPr lang="uk-UA"/>
          </a:p>
          <a:p>
            <a:pPr marL="285750" indent="-285750" algn="r">
              <a:buFont typeface="Arial"/>
              <a:buChar char="•"/>
              <a:defRPr/>
            </a:pP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Відвідування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аптеки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b="1" spc="-28">
                <a:solidFill>
                  <a:srgbClr val="272525"/>
                </a:solidFill>
                <a:ea typeface="+mn-lt"/>
                <a:cs typeface="+mn-lt"/>
              </a:rPr>
              <a:t>Matsumoto Kiyoshi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для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косметики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та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японських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засобів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догляду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.</a:t>
            </a:r>
            <a:endParaRPr lang="en-US"/>
          </a:p>
          <a:p>
            <a:pPr marL="285750" indent="-285750" algn="r">
              <a:buFont typeface="Arial"/>
              <a:buChar char="•"/>
              <a:defRPr/>
            </a:pP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Прогулянка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в </a:t>
            </a:r>
            <a:r>
              <a:rPr lang="en-US" sz="1400" b="1" spc="-28">
                <a:solidFill>
                  <a:srgbClr val="272525"/>
                </a:solidFill>
                <a:ea typeface="+mn-lt"/>
                <a:cs typeface="+mn-lt"/>
              </a:rPr>
              <a:t>Уено</a:t>
            </a:r>
            <a:r>
              <a:rPr lang="en-US" sz="1400" b="1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b="1" spc="-28">
                <a:solidFill>
                  <a:srgbClr val="272525"/>
                </a:solidFill>
                <a:ea typeface="+mn-lt"/>
                <a:cs typeface="+mn-lt"/>
              </a:rPr>
              <a:t>Парку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.</a:t>
            </a:r>
            <a:endParaRPr lang="en-US"/>
          </a:p>
          <a:p>
            <a:pPr marL="285750" indent="-285750" algn="r">
              <a:buFont typeface="Arial"/>
              <a:buChar char="•"/>
              <a:defRPr/>
            </a:pP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Обід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у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місцевому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ресторані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та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відвідування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магазинів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b="1" spc="-28">
                <a:solidFill>
                  <a:srgbClr val="272525"/>
                </a:solidFill>
                <a:ea typeface="+mn-lt"/>
                <a:cs typeface="+mn-lt"/>
              </a:rPr>
              <a:t>Don Quijote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.</a:t>
            </a:r>
            <a:endParaRPr lang="en-US"/>
          </a:p>
          <a:p>
            <a:pPr algn="r">
              <a:lnSpc>
                <a:spcPts val="2250"/>
              </a:lnSpc>
              <a:defRPr/>
            </a:pPr>
            <a:endParaRPr lang="en-US" sz="1400" spc="-28">
              <a:solidFill>
                <a:srgbClr val="272525"/>
              </a:solidFill>
              <a:cs typeface="Calibri"/>
            </a:endParaRPr>
          </a:p>
        </p:txBody>
      </p:sp>
      <p:sp>
        <p:nvSpPr>
          <p:cNvPr id="1980505371" name="Shape 27"/>
          <p:cNvSpPr/>
          <p:nvPr/>
        </p:nvSpPr>
        <p:spPr bwMode="auto">
          <a:xfrm>
            <a:off x="7493913" y="5891570"/>
            <a:ext cx="627221" cy="22860"/>
          </a:xfrm>
          <a:prstGeom prst="roundRect">
            <a:avLst>
              <a:gd name="adj" fmla="val 329252"/>
            </a:avLst>
          </a:prstGeom>
          <a:solidFill>
            <a:srgbClr val="DABADD"/>
          </a:solidFill>
          <a:ln/>
        </p:spPr>
      </p:sp>
      <p:sp>
        <p:nvSpPr>
          <p:cNvPr id="1999446914" name="Shape 28"/>
          <p:cNvSpPr/>
          <p:nvPr/>
        </p:nvSpPr>
        <p:spPr bwMode="auto">
          <a:xfrm>
            <a:off x="7113627" y="5701427"/>
            <a:ext cx="403146" cy="403146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372933491" name="Text 29"/>
          <p:cNvSpPr/>
          <p:nvPr/>
        </p:nvSpPr>
        <p:spPr bwMode="auto">
          <a:xfrm>
            <a:off x="7251978" y="5776436"/>
            <a:ext cx="126444" cy="25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  <a:defRPr/>
            </a:pPr>
            <a:r>
              <a:rPr lang="en-US" sz="1950" spc="-40">
                <a:solidFill>
                  <a:srgbClr val="272525"/>
                </a:solidFill>
                <a:latin typeface="Source Serif Pro Semi Bold"/>
                <a:ea typeface="Source Serif Pro Semi Bold"/>
                <a:cs typeface="Source Serif Pro Semi Bold"/>
              </a:rPr>
              <a:t>6</a:t>
            </a:r>
            <a:endParaRPr lang="en-US" sz="1950"/>
          </a:p>
        </p:txBody>
      </p:sp>
      <p:sp>
        <p:nvSpPr>
          <p:cNvPr id="869137505" name="Text 30"/>
          <p:cNvSpPr/>
          <p:nvPr/>
        </p:nvSpPr>
        <p:spPr bwMode="auto">
          <a:xfrm>
            <a:off x="8300799" y="5679043"/>
            <a:ext cx="2108240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  <a:defRPr/>
            </a:pPr>
            <a:r>
              <a:rPr lang="en-US" sz="1650" spc="-33">
                <a:solidFill>
                  <a:srgbClr val="272525"/>
                </a:solidFill>
                <a:latin typeface="Source Serif Pro Semi Bold"/>
                <a:ea typeface="Source Serif Pro Semi Bold"/>
                <a:cs typeface="Source Serif Pro Semi Bold"/>
              </a:rPr>
              <a:t>День 6</a:t>
            </a:r>
            <a:endParaRPr lang="en-US" sz="1650"/>
          </a:p>
        </p:txBody>
      </p:sp>
      <p:sp>
        <p:nvSpPr>
          <p:cNvPr id="1326172791" name="Text 31"/>
          <p:cNvSpPr/>
          <p:nvPr/>
        </p:nvSpPr>
        <p:spPr bwMode="auto">
          <a:xfrm>
            <a:off x="8300799" y="5970529"/>
            <a:ext cx="5702379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buFont typeface="Arial"/>
              <a:buChar char="•"/>
              <a:defRPr/>
            </a:pP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Шопінг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у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районі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b="1" spc="-28">
                <a:solidFill>
                  <a:srgbClr val="272525"/>
                </a:solidFill>
                <a:ea typeface="+mn-lt"/>
                <a:cs typeface="+mn-lt"/>
              </a:rPr>
              <a:t>Гінза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: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брендові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магазини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,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косметика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.</a:t>
            </a:r>
            <a:endParaRPr lang="uk-UA"/>
          </a:p>
          <a:p>
            <a:pPr marL="285750" indent="-285750">
              <a:buFont typeface="Arial"/>
              <a:buChar char="•"/>
              <a:defRPr/>
            </a:pP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Відвідування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кінотеатру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b="1" spc="-28">
                <a:solidFill>
                  <a:srgbClr val="272525"/>
                </a:solidFill>
                <a:ea typeface="+mn-lt"/>
                <a:cs typeface="+mn-lt"/>
              </a:rPr>
              <a:t>TOHO Cinemas Shinjuku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.</a:t>
            </a:r>
            <a:endParaRPr lang="en-US"/>
          </a:p>
          <a:p>
            <a:pPr marL="285750" indent="-285750">
              <a:buFont typeface="Arial"/>
              <a:buChar char="•"/>
              <a:defRPr/>
            </a:pP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Прогулянка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уздовж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b="1" spc="-28">
                <a:solidFill>
                  <a:srgbClr val="272525"/>
                </a:solidFill>
                <a:ea typeface="+mn-lt"/>
                <a:cs typeface="+mn-lt"/>
              </a:rPr>
              <a:t>Токійської</a:t>
            </a:r>
            <a:r>
              <a:rPr lang="en-US" sz="1400" b="1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b="1" spc="-28">
                <a:solidFill>
                  <a:srgbClr val="272525"/>
                </a:solidFill>
                <a:ea typeface="+mn-lt"/>
                <a:cs typeface="+mn-lt"/>
              </a:rPr>
              <a:t>затоки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або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відвідування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острова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b="1" spc="-28">
                <a:solidFill>
                  <a:srgbClr val="272525"/>
                </a:solidFill>
                <a:ea typeface="+mn-lt"/>
                <a:cs typeface="+mn-lt"/>
              </a:rPr>
              <a:t>Одайба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.</a:t>
            </a:r>
            <a:endParaRPr lang="en-US"/>
          </a:p>
          <a:p>
            <a:pPr marL="285750" indent="-285750">
              <a:buFont typeface="Arial"/>
              <a:buChar char="•"/>
              <a:defRPr/>
            </a:pP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Вечеря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в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ресторані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з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видом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на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затоку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.</a:t>
            </a:r>
            <a:endParaRPr lang="en-US"/>
          </a:p>
          <a:p>
            <a:pPr>
              <a:lnSpc>
                <a:spcPts val="2250"/>
              </a:lnSpc>
              <a:defRPr/>
            </a:pP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.</a:t>
            </a:r>
            <a:endParaRPr lang="uk-UA">
              <a:cs typeface="Calibri"/>
            </a:endParaRPr>
          </a:p>
        </p:txBody>
      </p:sp>
      <p:sp>
        <p:nvSpPr>
          <p:cNvPr id="1512905680" name="Shape 32"/>
          <p:cNvSpPr/>
          <p:nvPr/>
        </p:nvSpPr>
        <p:spPr bwMode="auto">
          <a:xfrm>
            <a:off x="6509266" y="6697980"/>
            <a:ext cx="627221" cy="22860"/>
          </a:xfrm>
          <a:prstGeom prst="roundRect">
            <a:avLst>
              <a:gd name="adj" fmla="val 329252"/>
            </a:avLst>
          </a:prstGeom>
          <a:solidFill>
            <a:srgbClr val="DABADD"/>
          </a:solidFill>
          <a:ln/>
        </p:spPr>
      </p:sp>
      <p:sp>
        <p:nvSpPr>
          <p:cNvPr id="927917739" name="Shape 33"/>
          <p:cNvSpPr/>
          <p:nvPr/>
        </p:nvSpPr>
        <p:spPr bwMode="auto">
          <a:xfrm>
            <a:off x="7113627" y="6507837"/>
            <a:ext cx="403146" cy="403146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996032915" name="Text 34"/>
          <p:cNvSpPr/>
          <p:nvPr/>
        </p:nvSpPr>
        <p:spPr bwMode="auto">
          <a:xfrm>
            <a:off x="7251978" y="6582847"/>
            <a:ext cx="126444" cy="25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  <a:defRPr/>
            </a:pPr>
            <a:r>
              <a:rPr lang="en-US" sz="1950" spc="-40">
                <a:solidFill>
                  <a:srgbClr val="272525"/>
                </a:solidFill>
                <a:latin typeface="Source Serif Pro Semi Bold"/>
                <a:ea typeface="Source Serif Pro Semi Bold"/>
                <a:cs typeface="Source Serif Pro Semi Bold"/>
              </a:rPr>
              <a:t>7</a:t>
            </a:r>
            <a:endParaRPr lang="en-US" sz="1950"/>
          </a:p>
        </p:txBody>
      </p:sp>
      <p:sp>
        <p:nvSpPr>
          <p:cNvPr id="537124024" name="Text 35"/>
          <p:cNvSpPr/>
          <p:nvPr/>
        </p:nvSpPr>
        <p:spPr bwMode="auto">
          <a:xfrm>
            <a:off x="4221361" y="6485453"/>
            <a:ext cx="2108240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  <a:defRPr/>
            </a:pPr>
            <a:r>
              <a:rPr lang="en-US" sz="1650" spc="-33">
                <a:solidFill>
                  <a:srgbClr val="272525"/>
                </a:solidFill>
                <a:latin typeface="Source Serif Pro Semi Bold"/>
                <a:ea typeface="Source Serif Pro Semi Bold"/>
                <a:cs typeface="Source Serif Pro Semi Bold"/>
              </a:rPr>
              <a:t>День 7</a:t>
            </a:r>
            <a:endParaRPr lang="en-US" sz="1650"/>
          </a:p>
        </p:txBody>
      </p:sp>
      <p:sp>
        <p:nvSpPr>
          <p:cNvPr id="454404627" name="Text 36"/>
          <p:cNvSpPr/>
          <p:nvPr/>
        </p:nvSpPr>
        <p:spPr bwMode="auto">
          <a:xfrm>
            <a:off x="627221" y="6856452"/>
            <a:ext cx="5702379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r">
              <a:buFont typeface="Arial"/>
              <a:buChar char="•"/>
              <a:defRPr/>
            </a:pP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Остання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прогулянка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районом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біля готелю.</a:t>
            </a:r>
            <a:endParaRPr lang="uk-UA"/>
          </a:p>
          <a:p>
            <a:pPr marL="285750" indent="-285750" algn="r">
              <a:buFont typeface="Arial"/>
              <a:buChar char="•"/>
              <a:defRPr/>
            </a:pP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Виїзд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до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аеропорту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о </a:t>
            </a:r>
            <a:r>
              <a:rPr lang="en-US" sz="1400" b="1" spc="-28">
                <a:solidFill>
                  <a:srgbClr val="272525"/>
                </a:solidFill>
                <a:ea typeface="+mn-lt"/>
                <a:cs typeface="+mn-lt"/>
              </a:rPr>
              <a:t>11:00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, 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виліт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 о </a:t>
            </a:r>
            <a:r>
              <a:rPr lang="en-US" sz="1400" b="1" spc="-28">
                <a:solidFill>
                  <a:srgbClr val="272525"/>
                </a:solidFill>
                <a:ea typeface="+mn-lt"/>
                <a:cs typeface="+mn-lt"/>
              </a:rPr>
              <a:t>14:05</a:t>
            </a:r>
            <a:r>
              <a:rPr lang="en-US" sz="1400" spc="-28">
                <a:solidFill>
                  <a:srgbClr val="272525"/>
                </a:solidFill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pPr algn="r">
              <a:lnSpc>
                <a:spcPts val="2250"/>
              </a:lnSpc>
              <a:defRPr/>
            </a:pPr>
            <a:endParaRPr lang="en-US" sz="1400" spc="-28">
              <a:solidFill>
                <a:srgbClr val="272525"/>
              </a:solidFill>
              <a:ea typeface="+mn-lt"/>
              <a:cs typeface="+mn-lt"/>
            </a:endParaRPr>
          </a:p>
        </p:txBody>
      </p:sp>
      <p:pic>
        <p:nvPicPr>
          <p:cNvPr id="619538706" name="Рисунок 3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700254" y="7745159"/>
            <a:ext cx="1836419" cy="4812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8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93694429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1522773172" name="Text 0"/>
          <p:cNvSpPr/>
          <p:nvPr/>
        </p:nvSpPr>
        <p:spPr bwMode="auto">
          <a:xfrm>
            <a:off x="864037" y="3325487"/>
            <a:ext cx="7829788" cy="568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  <a:defRPr/>
            </a:pPr>
            <a:r>
              <a:rPr lang="en-US" sz="3850">
                <a:solidFill>
                  <a:srgbClr val="383838"/>
                </a:solidFill>
                <a:latin typeface="Patrick Hand"/>
              </a:rPr>
              <a:t>Витрати</a:t>
            </a:r>
            <a:endParaRPr lang="en-US" sz="3850"/>
          </a:p>
        </p:txBody>
      </p:sp>
      <p:sp>
        <p:nvSpPr>
          <p:cNvPr id="1633553500" name="Text 1"/>
          <p:cNvSpPr/>
          <p:nvPr/>
        </p:nvSpPr>
        <p:spPr bwMode="auto">
          <a:xfrm>
            <a:off x="851845" y="5483304"/>
            <a:ext cx="12914519" cy="25189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99"/>
              </a:lnSpc>
              <a:defRPr/>
            </a:pPr>
            <a:endParaRPr lang="en-US" sz="1900">
              <a:solidFill>
                <a:srgbClr val="383838"/>
              </a:solidFill>
              <a:ea typeface="+mn-lt"/>
              <a:cs typeface="+mn-lt"/>
            </a:endParaRPr>
          </a:p>
          <a:p>
            <a:pPr>
              <a:lnSpc>
                <a:spcPts val="3099"/>
              </a:lnSpc>
              <a:defRPr/>
            </a:pPr>
            <a:endParaRPr lang="en-US" sz="1900">
              <a:solidFill>
                <a:srgbClr val="383838"/>
              </a:solidFill>
              <a:ea typeface="+mn-lt"/>
              <a:cs typeface="+mn-lt"/>
            </a:endParaRPr>
          </a:p>
          <a:p>
            <a:pPr>
              <a:lnSpc>
                <a:spcPts val="3099"/>
              </a:lnSpc>
              <a:defRPr/>
            </a:pPr>
            <a:endParaRPr lang="en-US" sz="1900">
              <a:solidFill>
                <a:srgbClr val="383838"/>
              </a:solidFill>
              <a:latin typeface="Calibri"/>
              <a:cs typeface="Calibri"/>
            </a:endParaRPr>
          </a:p>
        </p:txBody>
      </p:sp>
      <p:pic>
        <p:nvPicPr>
          <p:cNvPr id="1827317169" name="Picture 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1181869" y="7762810"/>
            <a:ext cx="3448531" cy="466789"/>
          </a:xfrm>
          <a:prstGeom prst="rect">
            <a:avLst/>
          </a:prstGeom>
        </p:spPr>
      </p:pic>
      <p:pic>
        <p:nvPicPr>
          <p:cNvPr id="1476761845" name="Рисунок 6" descr="Зображення, що містить текст, знімок екрана, Шрифт, число&#10;&#10;Опис створено автоматично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846011" y="3884485"/>
            <a:ext cx="10487787" cy="3886581"/>
          </a:xfrm>
          <a:prstGeom prst="rect">
            <a:avLst/>
          </a:prstGeom>
        </p:spPr>
      </p:pic>
      <p:sp>
        <p:nvSpPr>
          <p:cNvPr id="1407703878" name="TextBox 7"/>
          <p:cNvSpPr txBox="1"/>
          <p:nvPr/>
        </p:nvSpPr>
        <p:spPr bwMode="auto">
          <a:xfrm>
            <a:off x="11539728" y="6568440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>
              <a:defRPr/>
            </a:pPr>
            <a:r>
              <a:rPr lang="en-US" b="1"/>
              <a:t>Остаточна сума:</a:t>
            </a:r>
            <a:endParaRPr/>
          </a:p>
          <a:p>
            <a:pPr>
              <a:buFont typeface="Arial"/>
              <a:buChar char="•"/>
              <a:defRPr/>
            </a:pPr>
            <a:r>
              <a:rPr lang="en-US" b="1"/>
              <a:t>Сума в гривнях:</a:t>
            </a:r>
            <a:r>
              <a:rPr lang="en-US"/>
              <a:t> </a:t>
            </a:r>
            <a:r>
              <a:rPr lang="en-US" b="1"/>
              <a:t>72,434 грн</a:t>
            </a:r>
            <a:r>
              <a:rPr lang="en-US"/>
              <a:t>.</a:t>
            </a:r>
            <a:endParaRPr/>
          </a:p>
          <a:p>
            <a:pPr>
              <a:buFont typeface="Arial"/>
              <a:buChar char="•"/>
              <a:defRPr/>
            </a:pPr>
            <a:r>
              <a:rPr lang="en-US" b="1"/>
              <a:t>Сума в євро:</a:t>
            </a:r>
            <a:r>
              <a:rPr lang="en-US"/>
              <a:t> </a:t>
            </a:r>
            <a:r>
              <a:rPr lang="en-US" b="1"/>
              <a:t>1,747 €</a:t>
            </a:r>
            <a:r>
              <a:rPr lang="en-US"/>
              <a:t>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9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3263168" name="Text 0"/>
          <p:cNvSpPr/>
          <p:nvPr/>
        </p:nvSpPr>
        <p:spPr bwMode="auto">
          <a:xfrm>
            <a:off x="6651308" y="2812613"/>
            <a:ext cx="6814066" cy="851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700"/>
              </a:lnSpc>
              <a:buNone/>
              <a:defRPr/>
            </a:pPr>
            <a:r>
              <a:rPr lang="en-US" sz="5350">
                <a:solidFill>
                  <a:srgbClr val="383838"/>
                </a:solidFill>
                <a:latin typeface="Patrick Hand"/>
                <a:ea typeface="Patrick Hand"/>
                <a:cs typeface="Patrick Hand"/>
              </a:rPr>
              <a:t>ДЯКУЮ ЗА УВАГУ!</a:t>
            </a:r>
            <a:endParaRPr lang="en-US" sz="5350"/>
          </a:p>
        </p:txBody>
      </p:sp>
      <p:sp>
        <p:nvSpPr>
          <p:cNvPr id="522009950" name="Text 1"/>
          <p:cNvSpPr/>
          <p:nvPr/>
        </p:nvSpPr>
        <p:spPr bwMode="auto">
          <a:xfrm>
            <a:off x="7589520" y="4034552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  <a:defRPr/>
            </a:pPr>
            <a:r>
              <a:rPr lang="en-US" sz="3850">
                <a:solidFill>
                  <a:srgbClr val="383838"/>
                </a:solidFill>
                <a:latin typeface="Patrick Hand"/>
                <a:ea typeface="Patrick Hand"/>
                <a:cs typeface="Patrick Hand"/>
              </a:rPr>
              <a:t>Arigato :)   Sayonara!</a:t>
            </a:r>
            <a:endParaRPr lang="en-US" sz="3850"/>
          </a:p>
        </p:txBody>
      </p:sp>
      <p:pic>
        <p:nvPicPr>
          <p:cNvPr id="1502758953" name="Picture 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1181869" y="7703643"/>
            <a:ext cx="3448531" cy="466789"/>
          </a:xfrm>
          <a:prstGeom prst="rect">
            <a:avLst/>
          </a:prstGeom>
        </p:spPr>
      </p:pic>
      <p:pic>
        <p:nvPicPr>
          <p:cNvPr id="219311276" name="Рисунок 5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139733484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1336587063" name="Text 0"/>
          <p:cNvSpPr/>
          <p:nvPr/>
        </p:nvSpPr>
        <p:spPr bwMode="auto">
          <a:xfrm>
            <a:off x="6215419" y="1215747"/>
            <a:ext cx="7181850" cy="612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  <a:defRPr/>
            </a:pPr>
            <a:r>
              <a:rPr lang="en-US" sz="3850" spc="-77">
                <a:latin typeface="Source Serif Pro Semi Bold"/>
                <a:ea typeface="Source Serif Pro Semi Bold"/>
                <a:cs typeface="Source Serif Pro Semi Bold"/>
              </a:rPr>
              <a:t>Мотиви для подорожі до Японії</a:t>
            </a:r>
            <a:endParaRPr lang="en-US" sz="3850">
              <a:latin typeface="Source Serif Pro Semi Bold"/>
              <a:cs typeface="Calibri"/>
            </a:endParaRPr>
          </a:p>
        </p:txBody>
      </p:sp>
      <p:sp>
        <p:nvSpPr>
          <p:cNvPr id="825682013" name="Shape 1"/>
          <p:cNvSpPr/>
          <p:nvPr/>
        </p:nvSpPr>
        <p:spPr bwMode="auto">
          <a:xfrm>
            <a:off x="6215419" y="2375178"/>
            <a:ext cx="468630" cy="46863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053962409" name="Text 2"/>
          <p:cNvSpPr/>
          <p:nvPr/>
        </p:nvSpPr>
        <p:spPr bwMode="auto">
          <a:xfrm>
            <a:off x="6376154" y="2462451"/>
            <a:ext cx="147042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  <a:defRPr/>
            </a:pPr>
            <a:r>
              <a:rPr lang="en-US" sz="2300" spc="-46">
                <a:solidFill>
                  <a:srgbClr val="272525"/>
                </a:solidFill>
                <a:latin typeface="Source Serif Pro Semi Bold"/>
                <a:ea typeface="Source Serif Pro Semi Bold"/>
                <a:cs typeface="Source Serif Pro Semi Bold"/>
              </a:rPr>
              <a:t>1</a:t>
            </a:r>
            <a:endParaRPr lang="en-US" sz="2300"/>
          </a:p>
        </p:txBody>
      </p:sp>
      <p:sp>
        <p:nvSpPr>
          <p:cNvPr id="970397339" name="Text 3"/>
          <p:cNvSpPr/>
          <p:nvPr/>
        </p:nvSpPr>
        <p:spPr bwMode="auto">
          <a:xfrm>
            <a:off x="6892289" y="2375178"/>
            <a:ext cx="245078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  <a:defRPr/>
            </a:pPr>
            <a:r>
              <a:rPr lang="en-US" sz="1900" spc="-38">
                <a:solidFill>
                  <a:srgbClr val="272525"/>
                </a:solidFill>
                <a:latin typeface="Source Serif Pro Semi Bold"/>
                <a:ea typeface="Source Serif Pro Semi Bold"/>
                <a:cs typeface="Source Serif Pro Semi Bold"/>
              </a:rPr>
              <a:t>Кулінарні насолоди</a:t>
            </a:r>
            <a:endParaRPr lang="en-US" sz="1900"/>
          </a:p>
        </p:txBody>
      </p:sp>
      <p:sp>
        <p:nvSpPr>
          <p:cNvPr id="7553988" name="Text 4"/>
          <p:cNvSpPr/>
          <p:nvPr/>
        </p:nvSpPr>
        <p:spPr bwMode="auto">
          <a:xfrm>
            <a:off x="6892289" y="2806303"/>
            <a:ext cx="3062049" cy="1666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  <a:defRPr/>
            </a:pPr>
            <a:r>
              <a:rPr lang="en-US" sz="1600" spc="-33">
                <a:solidFill>
                  <a:srgbClr val="272525"/>
                </a:solidFill>
                <a:latin typeface="Source Sans Pro"/>
                <a:ea typeface="Source Sans Pro"/>
                <a:cs typeface="Source Sans Pro"/>
              </a:rPr>
              <a:t>Японська кухня відома своєю свіжістю, різноманіттям смаків та естетикою. Від суші та рамену до традиційних десертів, кожен може знайти щось до душі.</a:t>
            </a:r>
            <a:endParaRPr lang="en-US" sz="1600"/>
          </a:p>
        </p:txBody>
      </p:sp>
      <p:sp>
        <p:nvSpPr>
          <p:cNvPr id="691849829" name="Shape 5"/>
          <p:cNvSpPr/>
          <p:nvPr/>
        </p:nvSpPr>
        <p:spPr bwMode="auto">
          <a:xfrm>
            <a:off x="10162580" y="2375178"/>
            <a:ext cx="468630" cy="46863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347256867" name="Text 6"/>
          <p:cNvSpPr/>
          <p:nvPr/>
        </p:nvSpPr>
        <p:spPr bwMode="auto">
          <a:xfrm>
            <a:off x="10323314" y="2462451"/>
            <a:ext cx="147042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  <a:defRPr/>
            </a:pPr>
            <a:r>
              <a:rPr lang="en-US" sz="2300" spc="-46">
                <a:solidFill>
                  <a:srgbClr val="272525"/>
                </a:solidFill>
                <a:latin typeface="Source Serif Pro Semi Bold"/>
                <a:ea typeface="Source Serif Pro Semi Bold"/>
                <a:cs typeface="Source Serif Pro Semi Bold"/>
              </a:rPr>
              <a:t>2</a:t>
            </a:r>
            <a:endParaRPr lang="en-US" sz="2300"/>
          </a:p>
        </p:txBody>
      </p:sp>
      <p:sp>
        <p:nvSpPr>
          <p:cNvPr id="151204985" name="Text 7"/>
          <p:cNvSpPr/>
          <p:nvPr/>
        </p:nvSpPr>
        <p:spPr bwMode="auto">
          <a:xfrm>
            <a:off x="10839450" y="2375178"/>
            <a:ext cx="245078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  <a:defRPr/>
            </a:pPr>
            <a:r>
              <a:rPr lang="en-US" sz="1900" spc="-38">
                <a:solidFill>
                  <a:srgbClr val="272525"/>
                </a:solidFill>
                <a:latin typeface="Source Serif Pro Semi Bold"/>
                <a:ea typeface="Source Serif Pro Semi Bold"/>
                <a:cs typeface="Source Serif Pro Semi Bold"/>
              </a:rPr>
              <a:t>Природа та сади</a:t>
            </a:r>
            <a:endParaRPr lang="en-US" sz="1900"/>
          </a:p>
        </p:txBody>
      </p:sp>
      <p:sp>
        <p:nvSpPr>
          <p:cNvPr id="2116239160" name="Text 8"/>
          <p:cNvSpPr/>
          <p:nvPr/>
        </p:nvSpPr>
        <p:spPr bwMode="auto">
          <a:xfrm>
            <a:off x="10839450" y="2806303"/>
            <a:ext cx="3062049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  <a:defRPr/>
            </a:pPr>
            <a:r>
              <a:rPr lang="en-US" sz="1600" spc="-33">
                <a:solidFill>
                  <a:srgbClr val="272525"/>
                </a:solidFill>
                <a:latin typeface="Source Sans Pro"/>
                <a:ea typeface="Source Sans Pro"/>
                <a:cs typeface="Source Sans Pro"/>
              </a:rPr>
              <a:t>Від цвітіння сакури навесні до осіннього листя, японська природа вражає своєю красою та спокоєм.</a:t>
            </a:r>
            <a:endParaRPr lang="en-US" sz="1600"/>
          </a:p>
        </p:txBody>
      </p:sp>
      <p:sp>
        <p:nvSpPr>
          <p:cNvPr id="1197498321" name="Shape 9"/>
          <p:cNvSpPr/>
          <p:nvPr/>
        </p:nvSpPr>
        <p:spPr bwMode="auto">
          <a:xfrm>
            <a:off x="6215419" y="4915733"/>
            <a:ext cx="468630" cy="46863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689842036" name="Text 10"/>
          <p:cNvSpPr/>
          <p:nvPr/>
        </p:nvSpPr>
        <p:spPr bwMode="auto">
          <a:xfrm>
            <a:off x="6376154" y="5003006"/>
            <a:ext cx="147042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  <a:defRPr/>
            </a:pPr>
            <a:r>
              <a:rPr lang="en-US" sz="2300" spc="-46">
                <a:solidFill>
                  <a:srgbClr val="272525"/>
                </a:solidFill>
                <a:latin typeface="Source Serif Pro Semi Bold"/>
                <a:ea typeface="Source Serif Pro Semi Bold"/>
                <a:cs typeface="Source Serif Pro Semi Bold"/>
              </a:rPr>
              <a:t>3</a:t>
            </a:r>
            <a:endParaRPr lang="en-US" sz="2300"/>
          </a:p>
        </p:txBody>
      </p:sp>
      <p:sp>
        <p:nvSpPr>
          <p:cNvPr id="1672718591" name="Text 11"/>
          <p:cNvSpPr/>
          <p:nvPr/>
        </p:nvSpPr>
        <p:spPr bwMode="auto">
          <a:xfrm>
            <a:off x="6892289" y="4915733"/>
            <a:ext cx="245078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  <a:defRPr/>
            </a:pPr>
            <a:r>
              <a:rPr lang="en-US" sz="1900" spc="-38">
                <a:solidFill>
                  <a:srgbClr val="272525"/>
                </a:solidFill>
                <a:latin typeface="Source Serif Pro Semi Bold"/>
                <a:ea typeface="Source Serif Pro Semi Bold"/>
                <a:cs typeface="Source Serif Pro Semi Bold"/>
              </a:rPr>
              <a:t>Культурне занурення</a:t>
            </a:r>
            <a:endParaRPr lang="en-US" sz="1900"/>
          </a:p>
        </p:txBody>
      </p:sp>
      <p:sp>
        <p:nvSpPr>
          <p:cNvPr id="270818631" name="Text 12"/>
          <p:cNvSpPr/>
          <p:nvPr/>
        </p:nvSpPr>
        <p:spPr bwMode="auto">
          <a:xfrm>
            <a:off x="6892289" y="5346859"/>
            <a:ext cx="3062049" cy="1666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  <a:defRPr/>
            </a:pPr>
            <a:r>
              <a:rPr lang="en-US" sz="1600" spc="-33">
                <a:solidFill>
                  <a:srgbClr val="272525"/>
                </a:solidFill>
                <a:latin typeface="Source Sans Pro"/>
                <a:ea typeface="Source Sans Pro"/>
                <a:cs typeface="Source Sans Pro"/>
              </a:rPr>
              <a:t>Японська культура багата на традиції, мистецтво та церемонії. Від чайної церемонії до театральних вистав, ви можете зануритися в історію та дух країни.</a:t>
            </a:r>
            <a:endParaRPr lang="en-US" sz="1600"/>
          </a:p>
        </p:txBody>
      </p:sp>
      <p:sp>
        <p:nvSpPr>
          <p:cNvPr id="1033642226" name="Shape 13"/>
          <p:cNvSpPr/>
          <p:nvPr/>
        </p:nvSpPr>
        <p:spPr bwMode="auto">
          <a:xfrm>
            <a:off x="10162580" y="4915733"/>
            <a:ext cx="468630" cy="46863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44709540" name="Text 14"/>
          <p:cNvSpPr/>
          <p:nvPr/>
        </p:nvSpPr>
        <p:spPr bwMode="auto">
          <a:xfrm>
            <a:off x="10323314" y="5003006"/>
            <a:ext cx="147042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  <a:defRPr/>
            </a:pPr>
            <a:r>
              <a:rPr lang="en-US" sz="2300" spc="-46">
                <a:solidFill>
                  <a:srgbClr val="272525"/>
                </a:solidFill>
                <a:latin typeface="Source Serif Pro Semi Bold"/>
                <a:ea typeface="Source Serif Pro Semi Bold"/>
                <a:cs typeface="Source Serif Pro Semi Bold"/>
              </a:rPr>
              <a:t>4</a:t>
            </a:r>
            <a:endParaRPr lang="en-US" sz="2300"/>
          </a:p>
        </p:txBody>
      </p:sp>
      <p:sp>
        <p:nvSpPr>
          <p:cNvPr id="2099158796" name="Text 15"/>
          <p:cNvSpPr/>
          <p:nvPr/>
        </p:nvSpPr>
        <p:spPr bwMode="auto">
          <a:xfrm>
            <a:off x="10839450" y="4915733"/>
            <a:ext cx="245078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  <a:defRPr/>
            </a:pPr>
            <a:r>
              <a:rPr lang="en-US" sz="1900" spc="-38">
                <a:solidFill>
                  <a:srgbClr val="272525"/>
                </a:solidFill>
                <a:latin typeface="Source Serif Pro Semi Bold"/>
                <a:ea typeface="Source Serif Pro Semi Bold"/>
                <a:cs typeface="Source Serif Pro Semi Bold"/>
              </a:rPr>
              <a:t>Мовна практика</a:t>
            </a:r>
            <a:endParaRPr lang="en-US" sz="1900"/>
          </a:p>
        </p:txBody>
      </p:sp>
      <p:sp>
        <p:nvSpPr>
          <p:cNvPr id="1444948213" name="Text 16"/>
          <p:cNvSpPr/>
          <p:nvPr/>
        </p:nvSpPr>
        <p:spPr bwMode="auto">
          <a:xfrm>
            <a:off x="10839450" y="5346859"/>
            <a:ext cx="3062049" cy="1666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  <a:defRPr/>
            </a:pPr>
            <a:r>
              <a:rPr lang="en-US" sz="1600" spc="-33">
                <a:solidFill>
                  <a:srgbClr val="272525"/>
                </a:solidFill>
                <a:latin typeface="Source Sans Pro"/>
                <a:ea typeface="Source Sans Pro"/>
                <a:cs typeface="Source Sans Pro"/>
              </a:rPr>
              <a:t>Вивчення японської мови - це захопливий процес, який дозволяє поглибити розуміння культури та спілкуватися з місцевими.</a:t>
            </a:r>
            <a:endParaRPr lang="en-US" sz="1600"/>
          </a:p>
        </p:txBody>
      </p:sp>
      <p:pic>
        <p:nvPicPr>
          <p:cNvPr id="735456512" name="Picture 5" descr="Зображення, що містить білий, дизайн&#10;&#10;Опис створено автоматично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1562922" y="7686599"/>
            <a:ext cx="3067478" cy="543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69301998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14630400" cy="3086100"/>
          </a:xfrm>
          <a:prstGeom prst="rect">
            <a:avLst/>
          </a:prstGeom>
        </p:spPr>
      </p:pic>
      <p:pic>
        <p:nvPicPr>
          <p:cNvPr id="301515880" name="Picture 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1562922" y="7686599"/>
            <a:ext cx="3067478" cy="543001"/>
          </a:xfrm>
          <a:prstGeom prst="rect">
            <a:avLst/>
          </a:prstGeom>
        </p:spPr>
      </p:pic>
      <p:sp>
        <p:nvSpPr>
          <p:cNvPr id="597477592" name="Text 1"/>
          <p:cNvSpPr/>
          <p:nvPr/>
        </p:nvSpPr>
        <p:spPr bwMode="auto">
          <a:xfrm>
            <a:off x="837724" y="34050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uk-UA"/>
            </a:defPPr>
            <a:lvl1pPr marL="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50"/>
              </a:lnSpc>
              <a:buNone/>
              <a:defRPr/>
            </a:pPr>
            <a:r>
              <a:rPr lang="en-US" sz="2200" spc="-44">
                <a:solidFill>
                  <a:srgbClr val="000000"/>
                </a:solidFill>
                <a:latin typeface="Source Serif Pro Semi Bold"/>
                <a:ea typeface="Source Serif Pro Semi Bold"/>
                <a:cs typeface="Source Serif Pro Semi Bold"/>
              </a:rPr>
              <a:t>Сібуя</a:t>
            </a:r>
            <a:endParaRPr lang="en-US" sz="2200">
              <a:solidFill>
                <a:srgbClr val="000000"/>
              </a:solidFill>
            </a:endParaRPr>
          </a:p>
        </p:txBody>
      </p:sp>
      <p:sp>
        <p:nvSpPr>
          <p:cNvPr id="1373976501" name="Text 2"/>
          <p:cNvSpPr/>
          <p:nvPr/>
        </p:nvSpPr>
        <p:spPr bwMode="auto">
          <a:xfrm>
            <a:off x="837724" y="3996333"/>
            <a:ext cx="3940778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uk-UA"/>
            </a:defPPr>
            <a:lvl1pPr marL="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  <a:defRPr/>
            </a:pP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Найбільший район Токіо, відомий своїм перехрестям, де </a:t>
            </a: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одночасно</a:t>
            </a: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 </a:t>
            </a: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перетинають</a:t>
            </a: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 </a:t>
            </a: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дорогу</a:t>
            </a: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 </a:t>
            </a: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сотні</a:t>
            </a: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 </a:t>
            </a: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людей</a:t>
            </a: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. </a:t>
            </a: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Тут</a:t>
            </a: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 </a:t>
            </a: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знаходяться</a:t>
            </a: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 </a:t>
            </a: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магазини</a:t>
            </a: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, </a:t>
            </a: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ресторани</a:t>
            </a: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.</a:t>
            </a:r>
            <a:endParaRPr lang="en-US" sz="1850" spc="-38">
              <a:solidFill>
                <a:srgbClr val="000000"/>
              </a:solidFill>
              <a:latin typeface="Source Sans Pro"/>
              <a:ea typeface="Source Sans Pro"/>
            </a:endParaRPr>
          </a:p>
        </p:txBody>
      </p:sp>
      <p:sp>
        <p:nvSpPr>
          <p:cNvPr id="895221976" name="Text 3"/>
          <p:cNvSpPr/>
          <p:nvPr/>
        </p:nvSpPr>
        <p:spPr bwMode="auto">
          <a:xfrm>
            <a:off x="5357813" y="34050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uk-UA"/>
            </a:defPPr>
            <a:lvl1pPr marL="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50"/>
              </a:lnSpc>
              <a:buNone/>
              <a:defRPr/>
            </a:pPr>
            <a:r>
              <a:rPr lang="en-US" sz="2200" spc="-44">
                <a:solidFill>
                  <a:srgbClr val="000000"/>
                </a:solidFill>
                <a:latin typeface="Source Serif Pro Semi Bold"/>
                <a:ea typeface="Source Serif Pro Semi Bold"/>
                <a:cs typeface="Source Serif Pro Semi Bold"/>
              </a:rPr>
              <a:t>Акіхабара</a:t>
            </a:r>
            <a:endParaRPr lang="en-US" sz="2200">
              <a:solidFill>
                <a:srgbClr val="000000"/>
              </a:solidFill>
            </a:endParaRPr>
          </a:p>
        </p:txBody>
      </p:sp>
      <p:sp>
        <p:nvSpPr>
          <p:cNvPr id="257794954" name="Text 4"/>
          <p:cNvSpPr/>
          <p:nvPr/>
        </p:nvSpPr>
        <p:spPr bwMode="auto">
          <a:xfrm>
            <a:off x="5357813" y="3996333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uk-UA"/>
            </a:defPPr>
            <a:lvl1pPr marL="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  <a:defRPr/>
            </a:pP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Рай для любителів аніме, манги та відеоігор. Тут розташовані магазини з електронікою, ігровими консолями, фігурками та іншими товарами.</a:t>
            </a:r>
            <a:endParaRPr lang="en-US" sz="1850">
              <a:solidFill>
                <a:srgbClr val="000000"/>
              </a:solidFill>
            </a:endParaRPr>
          </a:p>
        </p:txBody>
      </p:sp>
      <p:sp>
        <p:nvSpPr>
          <p:cNvPr id="1629706177" name="Text 5"/>
          <p:cNvSpPr/>
          <p:nvPr/>
        </p:nvSpPr>
        <p:spPr bwMode="auto">
          <a:xfrm>
            <a:off x="9877901" y="34050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uk-UA"/>
            </a:defPPr>
            <a:lvl1pPr marL="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50"/>
              </a:lnSpc>
              <a:buNone/>
              <a:defRPr/>
            </a:pPr>
            <a:r>
              <a:rPr lang="en-US" sz="2200" spc="-44">
                <a:solidFill>
                  <a:srgbClr val="000000"/>
                </a:solidFill>
                <a:latin typeface="Source Serif Pro Semi Bold"/>
                <a:ea typeface="Source Serif Pro Semi Bold"/>
                <a:cs typeface="Times New Roman"/>
              </a:rPr>
              <a:t>Сіндзюку</a:t>
            </a:r>
            <a:endParaRPr lang="uk-UA"/>
          </a:p>
        </p:txBody>
      </p:sp>
      <p:sp>
        <p:nvSpPr>
          <p:cNvPr id="30701528" name="Text 6"/>
          <p:cNvSpPr/>
          <p:nvPr/>
        </p:nvSpPr>
        <p:spPr bwMode="auto">
          <a:xfrm>
            <a:off x="9877901" y="3996333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uk-UA"/>
            </a:defPPr>
            <a:lvl1pPr marL="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  <a:defRPr/>
            </a:pP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Великий парк з музеями, храмами, зоопарком та озером. Ідеальне місце для прогулянок, відпочинку та насолоди природою.</a:t>
            </a:r>
            <a:endParaRPr lang="en-US" sz="1850">
              <a:solidFill>
                <a:srgbClr val="000000"/>
              </a:solidFill>
            </a:endParaRPr>
          </a:p>
        </p:txBody>
      </p:sp>
      <p:pic>
        <p:nvPicPr>
          <p:cNvPr id="734441241" name="Рисунок 2" descr="Зображення, що містить просто неба, будівля, вулиця, Білборд&#10;&#10;Опис створено автоматично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9875901" y="5758434"/>
            <a:ext cx="4010406" cy="2321052"/>
          </a:xfrm>
          <a:prstGeom prst="rect">
            <a:avLst/>
          </a:prstGeom>
        </p:spPr>
      </p:pic>
      <p:pic>
        <p:nvPicPr>
          <p:cNvPr id="1100326236" name="Рисунок 3" descr="Зображення, що містить текст, Білборд, просто неба, небо&#10;&#10;Опис створено автоматично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5354003" y="5759958"/>
            <a:ext cx="3812667" cy="2318004"/>
          </a:xfrm>
          <a:prstGeom prst="rect">
            <a:avLst/>
          </a:prstGeom>
        </p:spPr>
      </p:pic>
      <p:pic>
        <p:nvPicPr>
          <p:cNvPr id="1110781167" name="Рисунок 11" descr="Зображення, що містить просто неба, дерево, Вуличне світло, рослина&#10;&#10;Опис створено автоматично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755332" y="5756910"/>
            <a:ext cx="4024502" cy="2324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55202942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14630400" cy="3086100"/>
          </a:xfrm>
          <a:prstGeom prst="rect">
            <a:avLst/>
          </a:prstGeom>
        </p:spPr>
      </p:pic>
      <p:pic>
        <p:nvPicPr>
          <p:cNvPr id="1098278426" name="Picture 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1562922" y="7686599"/>
            <a:ext cx="3067478" cy="543001"/>
          </a:xfrm>
          <a:prstGeom prst="rect">
            <a:avLst/>
          </a:prstGeom>
        </p:spPr>
      </p:pic>
      <p:sp>
        <p:nvSpPr>
          <p:cNvPr id="462430202" name="Text 1"/>
          <p:cNvSpPr/>
          <p:nvPr/>
        </p:nvSpPr>
        <p:spPr bwMode="auto">
          <a:xfrm>
            <a:off x="837724" y="34050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uk-UA"/>
            </a:defPPr>
            <a:lvl1pPr marL="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200" spc="-44">
                <a:solidFill>
                  <a:srgbClr val="000000"/>
                </a:solidFill>
                <a:latin typeface="Source Serif Pro Semi Bold"/>
                <a:ea typeface="Source Serif Pro Semi Bold"/>
              </a:rPr>
              <a:t>KYOTO SAMURAI NINJA MUSEUM</a:t>
            </a:r>
            <a:endParaRPr lang="uk-UA"/>
          </a:p>
          <a:p>
            <a:pPr marL="0" indent="0">
              <a:lnSpc>
                <a:spcPts val="2750"/>
              </a:lnSpc>
              <a:buNone/>
              <a:defRPr/>
            </a:pPr>
            <a:endParaRPr lang="en-US" sz="2200" spc="-44">
              <a:solidFill>
                <a:srgbClr val="000000"/>
              </a:solidFill>
              <a:latin typeface="Source Serif Pro Semi Bold"/>
              <a:ea typeface="Source Serif Pro Semi Bold"/>
            </a:endParaRPr>
          </a:p>
        </p:txBody>
      </p:sp>
      <p:sp>
        <p:nvSpPr>
          <p:cNvPr id="2043227869" name="Text 2"/>
          <p:cNvSpPr/>
          <p:nvPr/>
        </p:nvSpPr>
        <p:spPr bwMode="auto">
          <a:xfrm>
            <a:off x="837724" y="3996333"/>
            <a:ext cx="3940778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uk-UA"/>
            </a:defPPr>
            <a:lvl1pPr marL="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defRPr/>
            </a:pP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</a:rPr>
              <a:t>Музей</a:t>
            </a: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</a:rPr>
              <a:t>, </a:t>
            </a: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</a:rPr>
              <a:t>який</a:t>
            </a: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</a:rPr>
              <a:t> </a:t>
            </a: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</a:rPr>
              <a:t>розташований</a:t>
            </a: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</a:rPr>
              <a:t> у </a:t>
            </a: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</a:rPr>
              <a:t>Кіото</a:t>
            </a: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</a:rPr>
              <a:t>. </a:t>
            </a: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</a:rPr>
              <a:t>Показує</a:t>
            </a: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</a:rPr>
              <a:t> </a:t>
            </a: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</a:rPr>
              <a:t>та</a:t>
            </a: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</a:rPr>
              <a:t> </a:t>
            </a: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</a:rPr>
              <a:t>розповідає</a:t>
            </a: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</a:rPr>
              <a:t> </a:t>
            </a: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</a:rPr>
              <a:t>про</a:t>
            </a: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</a:rPr>
              <a:t> </a:t>
            </a: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</a:rPr>
              <a:t>життя</a:t>
            </a: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</a:rPr>
              <a:t> </a:t>
            </a: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</a:rPr>
              <a:t>самураїв</a:t>
            </a: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</a:rPr>
              <a:t>. Є </a:t>
            </a: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</a:rPr>
              <a:t>також</a:t>
            </a: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</a:rPr>
              <a:t> </a:t>
            </a: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</a:rPr>
              <a:t>музей</a:t>
            </a: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</a:rPr>
              <a:t> у </a:t>
            </a: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</a:rPr>
              <a:t>районі</a:t>
            </a: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</a:rPr>
              <a:t> </a:t>
            </a: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</a:rPr>
              <a:t>Сендзюку</a:t>
            </a: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</a:rPr>
              <a:t> у </a:t>
            </a: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</a:rPr>
              <a:t>Тоуіо</a:t>
            </a: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</a:rPr>
              <a:t>.</a:t>
            </a:r>
            <a:endParaRPr/>
          </a:p>
        </p:txBody>
      </p:sp>
      <p:sp>
        <p:nvSpPr>
          <p:cNvPr id="1297647809" name="Text 3"/>
          <p:cNvSpPr/>
          <p:nvPr/>
        </p:nvSpPr>
        <p:spPr bwMode="auto">
          <a:xfrm>
            <a:off x="5357813" y="34050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uk-UA"/>
            </a:defPPr>
            <a:lvl1pPr marL="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50"/>
              </a:lnSpc>
              <a:buNone/>
              <a:defRPr/>
            </a:pPr>
            <a:r>
              <a:rPr lang="en-US" sz="2200" spc="-44">
                <a:solidFill>
                  <a:srgbClr val="000000"/>
                </a:solidFill>
                <a:ea typeface="+mn-lt"/>
                <a:cs typeface="+mn-lt"/>
              </a:rPr>
              <a:t>Happo-en</a:t>
            </a:r>
            <a:endParaRPr lang="uk-UA"/>
          </a:p>
        </p:txBody>
      </p:sp>
      <p:sp>
        <p:nvSpPr>
          <p:cNvPr id="1158861057" name="Text 4"/>
          <p:cNvSpPr/>
          <p:nvPr/>
        </p:nvSpPr>
        <p:spPr bwMode="auto">
          <a:xfrm>
            <a:off x="5357813" y="3996333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uk-UA"/>
            </a:defPPr>
            <a:lvl1pPr marL="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defRPr/>
            </a:pP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  <a:cs typeface="Times New Roman"/>
              </a:rPr>
              <a:t>Відомий</a:t>
            </a: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  <a:cs typeface="Times New Roman"/>
              </a:rPr>
              <a:t> </a:t>
            </a: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  <a:cs typeface="Times New Roman"/>
              </a:rPr>
              <a:t>сад</a:t>
            </a: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  <a:cs typeface="Times New Roman"/>
              </a:rPr>
              <a:t> у </a:t>
            </a: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  <a:cs typeface="Times New Roman"/>
              </a:rPr>
              <a:t>Токіо</a:t>
            </a: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  <a:cs typeface="Times New Roman"/>
              </a:rPr>
              <a:t>, </a:t>
            </a: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  <a:cs typeface="Times New Roman"/>
              </a:rPr>
              <a:t>де</a:t>
            </a: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  <a:cs typeface="Times New Roman"/>
              </a:rPr>
              <a:t> </a:t>
            </a: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  <a:cs typeface="Times New Roman"/>
              </a:rPr>
              <a:t>проводять</a:t>
            </a: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  <a:cs typeface="Times New Roman"/>
              </a:rPr>
              <a:t> </a:t>
            </a: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  <a:cs typeface="Times New Roman"/>
              </a:rPr>
              <a:t>традиційні</a:t>
            </a: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  <a:cs typeface="Times New Roman"/>
              </a:rPr>
              <a:t> </a:t>
            </a: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  <a:cs typeface="Times New Roman"/>
              </a:rPr>
              <a:t>чайні</a:t>
            </a: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  <a:cs typeface="Times New Roman"/>
              </a:rPr>
              <a:t> </a:t>
            </a: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  <a:cs typeface="Times New Roman"/>
              </a:rPr>
              <a:t>церемонії</a:t>
            </a: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  <a:cs typeface="Times New Roman"/>
              </a:rPr>
              <a:t>.</a:t>
            </a:r>
            <a:endParaRPr lang="uk-UA"/>
          </a:p>
        </p:txBody>
      </p:sp>
      <p:sp>
        <p:nvSpPr>
          <p:cNvPr id="903684959" name="Text 5"/>
          <p:cNvSpPr/>
          <p:nvPr/>
        </p:nvSpPr>
        <p:spPr bwMode="auto">
          <a:xfrm>
            <a:off x="9877901" y="34050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uk-UA"/>
            </a:defPPr>
            <a:lvl1pPr marL="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750"/>
              </a:lnSpc>
              <a:defRPr/>
            </a:pPr>
            <a:r>
              <a:rPr lang="en-US" sz="2200" spc="-44">
                <a:solidFill>
                  <a:srgbClr val="000000"/>
                </a:solidFill>
                <a:ea typeface="+mn-lt"/>
                <a:cs typeface="+mn-lt"/>
              </a:rPr>
              <a:t>Парк</a:t>
            </a:r>
            <a:r>
              <a:rPr lang="en-US" sz="2200" spc="-44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200" spc="-44">
                <a:solidFill>
                  <a:srgbClr val="000000"/>
                </a:solidFill>
                <a:ea typeface="+mn-lt"/>
                <a:cs typeface="+mn-lt"/>
              </a:rPr>
              <a:t>Сіндзюку</a:t>
            </a:r>
            <a:r>
              <a:rPr lang="en-US" sz="2200" spc="-44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200" spc="-44">
                <a:solidFill>
                  <a:srgbClr val="000000"/>
                </a:solidFill>
                <a:ea typeface="+mn-lt"/>
                <a:cs typeface="+mn-lt"/>
              </a:rPr>
              <a:t>Гьоен</a:t>
            </a:r>
            <a:endParaRPr lang="uk-UA"/>
          </a:p>
        </p:txBody>
      </p:sp>
      <p:sp>
        <p:nvSpPr>
          <p:cNvPr id="709352864" name="Text 6"/>
          <p:cNvSpPr/>
          <p:nvPr/>
        </p:nvSpPr>
        <p:spPr bwMode="auto">
          <a:xfrm>
            <a:off x="9877901" y="3996333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uk-UA"/>
            </a:defPPr>
            <a:lvl1pPr marL="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defRPr/>
            </a:pPr>
            <a:r>
              <a:rPr lang="en-US" sz="1850" spc="-38">
                <a:solidFill>
                  <a:srgbClr val="000000"/>
                </a:solidFill>
                <a:latin typeface="Calibri"/>
                <a:ea typeface="+mn-lt"/>
                <a:cs typeface="Calibri"/>
              </a:rPr>
              <a:t>Великий</a:t>
            </a:r>
            <a:r>
              <a:rPr lang="en-US" sz="1850" spc="-38">
                <a:solidFill>
                  <a:srgbClr val="000000"/>
                </a:solidFill>
                <a:latin typeface="Calibri"/>
                <a:ea typeface="+mn-lt"/>
                <a:cs typeface="Calibri"/>
              </a:rPr>
              <a:t> </a:t>
            </a:r>
            <a:r>
              <a:rPr lang="en-US" sz="1850" spc="-38">
                <a:solidFill>
                  <a:srgbClr val="000000"/>
                </a:solidFill>
                <a:latin typeface="Calibri"/>
                <a:ea typeface="+mn-lt"/>
                <a:cs typeface="Calibri"/>
              </a:rPr>
              <a:t>парк</a:t>
            </a:r>
            <a:r>
              <a:rPr lang="en-US" sz="1850" spc="-38">
                <a:solidFill>
                  <a:srgbClr val="000000"/>
                </a:solidFill>
                <a:latin typeface="Calibri"/>
                <a:ea typeface="+mn-lt"/>
                <a:cs typeface="Calibri"/>
              </a:rPr>
              <a:t> з </a:t>
            </a:r>
            <a:r>
              <a:rPr lang="en-US" sz="1850" spc="-38">
                <a:solidFill>
                  <a:srgbClr val="000000"/>
                </a:solidFill>
                <a:latin typeface="Calibri"/>
                <a:ea typeface="+mn-lt"/>
                <a:cs typeface="Calibri"/>
              </a:rPr>
              <a:t>розкішними</a:t>
            </a:r>
            <a:r>
              <a:rPr lang="en-US" sz="1850" spc="-38">
                <a:solidFill>
                  <a:srgbClr val="000000"/>
                </a:solidFill>
                <a:latin typeface="Calibri"/>
                <a:ea typeface="+mn-lt"/>
                <a:cs typeface="Calibri"/>
              </a:rPr>
              <a:t> </a:t>
            </a:r>
            <a:r>
              <a:rPr lang="en-US" sz="1850" spc="-38">
                <a:solidFill>
                  <a:srgbClr val="000000"/>
                </a:solidFill>
                <a:latin typeface="Calibri"/>
                <a:ea typeface="+mn-lt"/>
                <a:cs typeface="Calibri"/>
              </a:rPr>
              <a:t>японськими</a:t>
            </a:r>
            <a:r>
              <a:rPr lang="en-US" sz="1850" spc="-38">
                <a:solidFill>
                  <a:srgbClr val="000000"/>
                </a:solidFill>
                <a:latin typeface="Calibri"/>
                <a:ea typeface="+mn-lt"/>
                <a:cs typeface="Calibri"/>
              </a:rPr>
              <a:t> </a:t>
            </a:r>
            <a:r>
              <a:rPr lang="en-US" sz="1850" spc="-38">
                <a:solidFill>
                  <a:srgbClr val="000000"/>
                </a:solidFill>
                <a:latin typeface="Calibri"/>
                <a:ea typeface="+mn-lt"/>
                <a:cs typeface="Calibri"/>
              </a:rPr>
              <a:t>садами</a:t>
            </a:r>
            <a:r>
              <a:rPr lang="en-US" sz="1850" spc="-38">
                <a:solidFill>
                  <a:srgbClr val="000000"/>
                </a:solidFill>
                <a:latin typeface="Calibri"/>
                <a:ea typeface="+mn-lt"/>
                <a:cs typeface="Calibri"/>
              </a:rPr>
              <a:t>, </a:t>
            </a:r>
            <a:r>
              <a:rPr lang="en-US" sz="1850" spc="-38">
                <a:solidFill>
                  <a:srgbClr val="000000"/>
                </a:solidFill>
                <a:latin typeface="Calibri"/>
                <a:ea typeface="+mn-lt"/>
                <a:cs typeface="Calibri"/>
              </a:rPr>
              <a:t>ідеальний</a:t>
            </a:r>
            <a:r>
              <a:rPr lang="en-US" sz="1850" spc="-38">
                <a:solidFill>
                  <a:srgbClr val="000000"/>
                </a:solidFill>
                <a:latin typeface="Calibri"/>
                <a:ea typeface="+mn-lt"/>
                <a:cs typeface="Calibri"/>
              </a:rPr>
              <a:t> </a:t>
            </a:r>
            <a:r>
              <a:rPr lang="en-US" sz="1850" spc="-38">
                <a:solidFill>
                  <a:srgbClr val="000000"/>
                </a:solidFill>
                <a:latin typeface="Calibri"/>
                <a:ea typeface="+mn-lt"/>
                <a:cs typeface="Calibri"/>
              </a:rPr>
              <a:t>для</a:t>
            </a:r>
            <a:r>
              <a:rPr lang="en-US" sz="1850" spc="-38">
                <a:solidFill>
                  <a:srgbClr val="000000"/>
                </a:solidFill>
                <a:latin typeface="Calibri"/>
                <a:ea typeface="+mn-lt"/>
                <a:cs typeface="Calibri"/>
              </a:rPr>
              <a:t> </a:t>
            </a:r>
            <a:r>
              <a:rPr lang="en-US" sz="1850" spc="-38">
                <a:solidFill>
                  <a:srgbClr val="000000"/>
                </a:solidFill>
                <a:latin typeface="Calibri"/>
                <a:ea typeface="+mn-lt"/>
                <a:cs typeface="Calibri"/>
              </a:rPr>
              <a:t>відпочинку</a:t>
            </a:r>
            <a:r>
              <a:rPr lang="en-US" sz="1850" spc="-38">
                <a:solidFill>
                  <a:srgbClr val="000000"/>
                </a:solidFill>
                <a:latin typeface="Calibri"/>
                <a:ea typeface="+mn-lt"/>
                <a:cs typeface="Calibri"/>
              </a:rPr>
              <a:t> </a:t>
            </a:r>
            <a:r>
              <a:rPr lang="en-US" sz="1850" spc="-38">
                <a:solidFill>
                  <a:srgbClr val="000000"/>
                </a:solidFill>
                <a:latin typeface="Calibri"/>
                <a:ea typeface="+mn-lt"/>
                <a:cs typeface="Calibri"/>
              </a:rPr>
              <a:t>після</a:t>
            </a:r>
            <a:r>
              <a:rPr lang="en-US" sz="1850" spc="-38">
                <a:solidFill>
                  <a:srgbClr val="000000"/>
                </a:solidFill>
                <a:latin typeface="Calibri"/>
                <a:ea typeface="+mn-lt"/>
                <a:cs typeface="Calibri"/>
              </a:rPr>
              <a:t> </a:t>
            </a:r>
            <a:r>
              <a:rPr lang="en-US" sz="1850" spc="-38">
                <a:solidFill>
                  <a:srgbClr val="000000"/>
                </a:solidFill>
                <a:latin typeface="Calibri"/>
                <a:ea typeface="+mn-lt"/>
                <a:cs typeface="Calibri"/>
              </a:rPr>
              <a:t>насиченого</a:t>
            </a:r>
            <a:r>
              <a:rPr lang="en-US" sz="1850" spc="-38">
                <a:solidFill>
                  <a:srgbClr val="000000"/>
                </a:solidFill>
                <a:latin typeface="Calibri"/>
                <a:ea typeface="+mn-lt"/>
                <a:cs typeface="Calibri"/>
              </a:rPr>
              <a:t> </a:t>
            </a:r>
            <a:r>
              <a:rPr lang="en-US" sz="1850" spc="-38">
                <a:solidFill>
                  <a:srgbClr val="000000"/>
                </a:solidFill>
                <a:latin typeface="Calibri"/>
                <a:ea typeface="+mn-lt"/>
                <a:cs typeface="Calibri"/>
              </a:rPr>
              <a:t>дня</a:t>
            </a:r>
            <a:r>
              <a:rPr lang="en-US" sz="1850" spc="-38">
                <a:solidFill>
                  <a:srgbClr val="000000"/>
                </a:solidFill>
                <a:latin typeface="Calibri"/>
                <a:ea typeface="+mn-lt"/>
                <a:cs typeface="Calibri"/>
              </a:rPr>
              <a:t>.</a:t>
            </a:r>
            <a:endParaRPr lang="uk-UA"/>
          </a:p>
        </p:txBody>
      </p:sp>
      <p:pic>
        <p:nvPicPr>
          <p:cNvPr id="910309283" name="Рисунок 12" descr="Зображення, що містить статуя, іграшка, у приміщенні, стіна&#10;&#10;Опис створено автоматично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840295" y="5762625"/>
            <a:ext cx="3818001" cy="2202942"/>
          </a:xfrm>
          <a:prstGeom prst="rect">
            <a:avLst/>
          </a:prstGeom>
        </p:spPr>
      </p:pic>
      <p:pic>
        <p:nvPicPr>
          <p:cNvPr id="1021196832" name="Рисунок 13" descr="Зображення, що містить просто неба, сад, вода, рослина&#10;&#10;Опис створено автоматично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5353431" y="5764149"/>
            <a:ext cx="4008882" cy="2199894"/>
          </a:xfrm>
          <a:prstGeom prst="rect">
            <a:avLst/>
          </a:prstGeom>
        </p:spPr>
      </p:pic>
      <p:pic>
        <p:nvPicPr>
          <p:cNvPr id="398211981" name="Рисунок 14" descr="Зображення, що містить просто неба, дерево, квітка, пружина&#10;&#10;Опис створено автоматично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9880854" y="5768530"/>
            <a:ext cx="4183380" cy="21911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74356352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1541893703" name="Text 0"/>
          <p:cNvSpPr/>
          <p:nvPr/>
        </p:nvSpPr>
        <p:spPr bwMode="auto">
          <a:xfrm>
            <a:off x="837724" y="4043601"/>
            <a:ext cx="578429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  <a:defRPr/>
            </a:pPr>
            <a:r>
              <a:rPr lang="en-US" sz="4400" spc="-89">
                <a:latin typeface="Source Serif Pro Semi Bold"/>
                <a:ea typeface="Source Serif Pro Semi Bold"/>
                <a:cs typeface="Source Serif Pro Semi Bold"/>
              </a:rPr>
              <a:t>Планування подорожі</a:t>
            </a:r>
            <a:endParaRPr lang="en-US" sz="4400">
              <a:latin typeface="Source Serif Pro Semi Bold"/>
            </a:endParaRPr>
          </a:p>
        </p:txBody>
      </p:sp>
      <p:sp>
        <p:nvSpPr>
          <p:cNvPr id="685528378" name="Shape 1"/>
          <p:cNvSpPr/>
          <p:nvPr/>
        </p:nvSpPr>
        <p:spPr bwMode="auto">
          <a:xfrm>
            <a:off x="837724" y="5106591"/>
            <a:ext cx="12954952" cy="2071568"/>
          </a:xfrm>
          <a:prstGeom prst="roundRect">
            <a:avLst>
              <a:gd name="adj" fmla="val 4853"/>
            </a:avLst>
          </a:prstGeom>
          <a:noFill/>
          <a:ln w="7620">
            <a:solidFill>
              <a:srgbClr val="000000">
                <a:alpha val="7999"/>
              </a:srgbClr>
            </a:solidFill>
            <a:prstDash val="solid"/>
          </a:ln>
        </p:spPr>
      </p:sp>
      <p:sp>
        <p:nvSpPr>
          <p:cNvPr id="564821037" name="Shape 2"/>
          <p:cNvSpPr/>
          <p:nvPr/>
        </p:nvSpPr>
        <p:spPr bwMode="auto">
          <a:xfrm>
            <a:off x="845344" y="5114211"/>
            <a:ext cx="12938403" cy="685442"/>
          </a:xfrm>
          <a:prstGeom prst="rect">
            <a:avLst/>
          </a:prstGeom>
          <a:solidFill>
            <a:srgbClr val="FFFFFF">
              <a:alpha val="3999"/>
            </a:srgbClr>
          </a:solidFill>
          <a:ln/>
        </p:spPr>
      </p:sp>
      <p:sp>
        <p:nvSpPr>
          <p:cNvPr id="73988225" name="Text 3"/>
          <p:cNvSpPr/>
          <p:nvPr/>
        </p:nvSpPr>
        <p:spPr bwMode="auto">
          <a:xfrm>
            <a:off x="1086088" y="5265420"/>
            <a:ext cx="38298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  <a:defRPr/>
            </a:pP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Source Sans Pro"/>
              </a:rPr>
              <a:t>Дати поїздки</a:t>
            </a:r>
            <a:endParaRPr lang="en-US" sz="1850"/>
          </a:p>
        </p:txBody>
      </p:sp>
      <p:sp>
        <p:nvSpPr>
          <p:cNvPr id="831051826" name="Text 4"/>
          <p:cNvSpPr/>
          <p:nvPr/>
        </p:nvSpPr>
        <p:spPr bwMode="auto">
          <a:xfrm>
            <a:off x="5402223" y="5265420"/>
            <a:ext cx="382607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  <a:defRPr/>
            </a:pP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Source Sans Pro"/>
              </a:rPr>
              <a:t>Початок</a:t>
            </a: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Source Sans Pro"/>
              </a:rPr>
              <a:t>: 28.01</a:t>
            </a:r>
            <a:endParaRPr lang="en-US" sz="1850">
              <a:latin typeface="Source Sans Pro"/>
              <a:ea typeface="Source Sans Pro"/>
            </a:endParaRPr>
          </a:p>
        </p:txBody>
      </p:sp>
      <p:sp>
        <p:nvSpPr>
          <p:cNvPr id="1433465239" name="Text 5"/>
          <p:cNvSpPr/>
          <p:nvPr/>
        </p:nvSpPr>
        <p:spPr bwMode="auto">
          <a:xfrm>
            <a:off x="9714548" y="5265420"/>
            <a:ext cx="38298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  <a:defRPr/>
            </a:pP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Source Sans Pro"/>
              </a:rPr>
              <a:t>Кінець</a:t>
            </a: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Source Sans Pro"/>
              </a:rPr>
              <a:t>: 04.02</a:t>
            </a:r>
            <a:endParaRPr lang="en-US" sz="1850">
              <a:latin typeface="Source Sans Pro"/>
              <a:ea typeface="Source Sans Pro"/>
            </a:endParaRPr>
          </a:p>
        </p:txBody>
      </p:sp>
      <p:sp>
        <p:nvSpPr>
          <p:cNvPr id="1324484863" name="Shape 6"/>
          <p:cNvSpPr/>
          <p:nvPr/>
        </p:nvSpPr>
        <p:spPr bwMode="auto">
          <a:xfrm>
            <a:off x="845344" y="5799653"/>
            <a:ext cx="12938403" cy="685442"/>
          </a:xfrm>
          <a:prstGeom prst="rect">
            <a:avLst/>
          </a:prstGeom>
          <a:solidFill>
            <a:srgbClr val="000000">
              <a:alpha val="3999"/>
            </a:srgbClr>
          </a:solidFill>
          <a:ln/>
        </p:spPr>
      </p:sp>
      <p:sp>
        <p:nvSpPr>
          <p:cNvPr id="390330903" name="Text 7"/>
          <p:cNvSpPr/>
          <p:nvPr/>
        </p:nvSpPr>
        <p:spPr bwMode="auto">
          <a:xfrm>
            <a:off x="1086088" y="5950863"/>
            <a:ext cx="38298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  <a:defRPr/>
            </a:pP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Source Sans Pro"/>
              </a:rPr>
              <a:t>Кількість днів</a:t>
            </a:r>
            <a:endParaRPr lang="en-US" sz="1850"/>
          </a:p>
        </p:txBody>
      </p:sp>
      <p:sp>
        <p:nvSpPr>
          <p:cNvPr id="814149341" name="Text 8"/>
          <p:cNvSpPr/>
          <p:nvPr/>
        </p:nvSpPr>
        <p:spPr bwMode="auto">
          <a:xfrm>
            <a:off x="5402223" y="5950863"/>
            <a:ext cx="382607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  <a:defRPr/>
            </a:pP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</a:rPr>
              <a:t>6 </a:t>
            </a: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</a:rPr>
              <a:t>днів</a:t>
            </a:r>
            <a:endParaRPr/>
          </a:p>
        </p:txBody>
      </p:sp>
      <p:sp>
        <p:nvSpPr>
          <p:cNvPr id="716505313" name="Text 9"/>
          <p:cNvSpPr/>
          <p:nvPr/>
        </p:nvSpPr>
        <p:spPr bwMode="auto">
          <a:xfrm>
            <a:off x="9714548" y="5950863"/>
            <a:ext cx="38298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  <a:defRPr/>
            </a:pPr>
            <a:endParaRPr lang="en-US" sz="1850"/>
          </a:p>
        </p:txBody>
      </p:sp>
      <p:sp>
        <p:nvSpPr>
          <p:cNvPr id="1116303354" name="Shape 10"/>
          <p:cNvSpPr/>
          <p:nvPr/>
        </p:nvSpPr>
        <p:spPr bwMode="auto">
          <a:xfrm>
            <a:off x="845344" y="6485096"/>
            <a:ext cx="12938403" cy="685442"/>
          </a:xfrm>
          <a:prstGeom prst="rect">
            <a:avLst/>
          </a:prstGeom>
          <a:solidFill>
            <a:srgbClr val="FFFFFF">
              <a:alpha val="3999"/>
            </a:srgbClr>
          </a:solidFill>
          <a:ln/>
        </p:spPr>
      </p:sp>
      <p:sp>
        <p:nvSpPr>
          <p:cNvPr id="431023406" name="Text 11"/>
          <p:cNvSpPr/>
          <p:nvPr/>
        </p:nvSpPr>
        <p:spPr bwMode="auto">
          <a:xfrm>
            <a:off x="1086088" y="6636306"/>
            <a:ext cx="38298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  <a:defRPr/>
            </a:pP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  <a:cs typeface="Source Sans Pro"/>
              </a:rPr>
              <a:t>Маршрут</a:t>
            </a:r>
            <a:endParaRPr lang="en-US" sz="1850"/>
          </a:p>
        </p:txBody>
      </p:sp>
      <p:sp>
        <p:nvSpPr>
          <p:cNvPr id="2088438053" name="Text 12"/>
          <p:cNvSpPr/>
          <p:nvPr/>
        </p:nvSpPr>
        <p:spPr bwMode="auto">
          <a:xfrm>
            <a:off x="5402223" y="6636306"/>
            <a:ext cx="382607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  <a:defRPr/>
            </a:pP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</a:rPr>
              <a:t>Токіо</a:t>
            </a:r>
            <a:endParaRPr lang="en-US" sz="1850"/>
          </a:p>
        </p:txBody>
      </p:sp>
      <p:sp>
        <p:nvSpPr>
          <p:cNvPr id="116457003" name="Text 13"/>
          <p:cNvSpPr/>
          <p:nvPr/>
        </p:nvSpPr>
        <p:spPr bwMode="auto">
          <a:xfrm>
            <a:off x="9714548" y="6636306"/>
            <a:ext cx="38298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  <a:defRPr/>
            </a:pP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</a:rPr>
              <a:t>Готель</a:t>
            </a:r>
            <a:r>
              <a:rPr lang="en-US" sz="1850" spc="-38">
                <a:solidFill>
                  <a:srgbClr val="272525"/>
                </a:solidFill>
                <a:latin typeface="Source Sans Pro"/>
                <a:ea typeface="Source Sans Pro"/>
              </a:rPr>
              <a:t> </a:t>
            </a:r>
            <a:endParaRPr/>
          </a:p>
        </p:txBody>
      </p:sp>
      <p:pic>
        <p:nvPicPr>
          <p:cNvPr id="50199582" name="Picture 5" descr="Зображення, що містить білий, дизайн&#10;&#10;Опис створено автоматично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1562922" y="7686599"/>
            <a:ext cx="3067478" cy="543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45054553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585722843" name="Text 0"/>
          <p:cNvSpPr/>
          <p:nvPr/>
        </p:nvSpPr>
        <p:spPr bwMode="auto">
          <a:xfrm>
            <a:off x="837724" y="4043601"/>
            <a:ext cx="578429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  <a:defRPr/>
            </a:pPr>
            <a:r>
              <a:rPr lang="en-US" sz="4400" spc="-89">
                <a:latin typeface="Source Serif Pro Semi Bold"/>
                <a:ea typeface="Source Serif Pro Semi Bold"/>
                <a:cs typeface="Source Serif Pro Semi Bold"/>
              </a:rPr>
              <a:t>Планування подорожі</a:t>
            </a:r>
            <a:endParaRPr lang="en-US" sz="4400">
              <a:latin typeface="Source Serif Pro Semi Bold"/>
            </a:endParaRPr>
          </a:p>
        </p:txBody>
      </p:sp>
      <p:pic>
        <p:nvPicPr>
          <p:cNvPr id="906219235" name="Picture 5" descr="Зображення, що містить білий, дизайн&#10;&#10;Опис створено автоматично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1562922" y="7686599"/>
            <a:ext cx="3067478" cy="543001"/>
          </a:xfrm>
          <a:prstGeom prst="rect">
            <a:avLst/>
          </a:prstGeom>
        </p:spPr>
      </p:pic>
      <p:pic>
        <p:nvPicPr>
          <p:cNvPr id="1599696489" name="Рисунок 19" descr="Зображення, що містить текст, знімок екрана, Шрифт, число&#10;&#10;Опис створено автоматично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9863709" y="3296031"/>
            <a:ext cx="2266950" cy="4514850"/>
          </a:xfrm>
          <a:prstGeom prst="rect">
            <a:avLst/>
          </a:prstGeom>
        </p:spPr>
      </p:pic>
      <p:pic>
        <p:nvPicPr>
          <p:cNvPr id="1528758468" name="Рисунок 21" descr="Зображення, що містить текст, знімок екрана, Шрифт, ряд&#10;&#10;Опис створено автоматично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749999" y="3423666"/>
            <a:ext cx="8497443" cy="31379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40589921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1355270398" name="Text 0"/>
          <p:cNvSpPr/>
          <p:nvPr/>
        </p:nvSpPr>
        <p:spPr bwMode="auto">
          <a:xfrm>
            <a:off x="837724" y="4043601"/>
            <a:ext cx="578429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  <a:defRPr/>
            </a:pPr>
            <a:r>
              <a:rPr lang="en-US" sz="4400" spc="-89">
                <a:latin typeface="Source Serif Pro Semi Bold"/>
                <a:ea typeface="Source Serif Pro Semi Bold"/>
                <a:cs typeface="Source Serif Pro Semi Bold"/>
              </a:rPr>
              <a:t>Планування подорожі</a:t>
            </a:r>
            <a:endParaRPr lang="en-US" sz="4400">
              <a:latin typeface="Source Serif Pro Semi Bold"/>
            </a:endParaRPr>
          </a:p>
        </p:txBody>
      </p:sp>
      <p:pic>
        <p:nvPicPr>
          <p:cNvPr id="9608595" name="Picture 5" descr="Зображення, що містить білий, дизайн&#10;&#10;Опис створено автоматично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1562922" y="7686599"/>
            <a:ext cx="3067478" cy="543001"/>
          </a:xfrm>
          <a:prstGeom prst="rect">
            <a:avLst/>
          </a:prstGeom>
        </p:spPr>
      </p:pic>
      <p:pic>
        <p:nvPicPr>
          <p:cNvPr id="991677011" name="Рисунок 4" descr="Зображення, що містить текст, знімок екрана, Шрифт, число&#10;&#10;Опис створено автоматично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822960" y="4737163"/>
            <a:ext cx="6473952" cy="3095625"/>
          </a:xfrm>
          <a:prstGeom prst="rect">
            <a:avLst/>
          </a:prstGeom>
        </p:spPr>
      </p:pic>
      <p:pic>
        <p:nvPicPr>
          <p:cNvPr id="1464567531" name="Рисунок 5" descr="Зображення, що містить текст, знімок екрана, Шрифт, число&#10;&#10;Опис створено автоматично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7491793" y="4567618"/>
            <a:ext cx="7120509" cy="32640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6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94496052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30424324" name="Text 0"/>
          <p:cNvSpPr/>
          <p:nvPr/>
        </p:nvSpPr>
        <p:spPr bwMode="auto">
          <a:xfrm>
            <a:off x="6324124" y="113359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  <a:defRPr/>
            </a:pPr>
            <a:r>
              <a:rPr lang="en-US" sz="4400" spc="-89">
                <a:solidFill>
                  <a:srgbClr val="000000"/>
                </a:solidFill>
                <a:latin typeface="Source Serif Pro Semi Bold"/>
                <a:ea typeface="Source Serif Pro Semi Bold"/>
                <a:cs typeface="Source Serif Pro Semi Bold"/>
              </a:rPr>
              <a:t>Варіанти житла</a:t>
            </a:r>
            <a:endParaRPr lang="en-US" sz="4400">
              <a:solidFill>
                <a:srgbClr val="000000"/>
              </a:solidFill>
            </a:endParaRPr>
          </a:p>
        </p:txBody>
      </p:sp>
      <p:sp>
        <p:nvSpPr>
          <p:cNvPr id="1266268633" name="Shape 1"/>
          <p:cNvSpPr/>
          <p:nvPr/>
        </p:nvSpPr>
        <p:spPr bwMode="auto">
          <a:xfrm>
            <a:off x="6324124" y="2196584"/>
            <a:ext cx="3614618" cy="2904530"/>
          </a:xfrm>
          <a:prstGeom prst="roundRect">
            <a:avLst>
              <a:gd name="adj" fmla="val 346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78822230" name="Text 2"/>
          <p:cNvSpPr/>
          <p:nvPr/>
        </p:nvSpPr>
        <p:spPr bwMode="auto">
          <a:xfrm>
            <a:off x="6571059" y="244352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  <a:defRPr/>
            </a:pPr>
            <a:r>
              <a:rPr lang="en-US" sz="2200" spc="-44">
                <a:solidFill>
                  <a:srgbClr val="000000"/>
                </a:solidFill>
                <a:latin typeface="Source Serif Pro Semi Bold"/>
                <a:ea typeface="Source Serif Pro Semi Bold"/>
                <a:cs typeface="Source Serif Pro Semi Bold"/>
              </a:rPr>
              <a:t>Готель в Токіо</a:t>
            </a:r>
            <a:endParaRPr lang="en-US" sz="2200">
              <a:solidFill>
                <a:srgbClr val="000000"/>
              </a:solidFill>
            </a:endParaRPr>
          </a:p>
        </p:txBody>
      </p:sp>
      <p:sp>
        <p:nvSpPr>
          <p:cNvPr id="640798568" name="Text 3"/>
          <p:cNvSpPr/>
          <p:nvPr/>
        </p:nvSpPr>
        <p:spPr bwMode="auto">
          <a:xfrm>
            <a:off x="6571059" y="2939058"/>
            <a:ext cx="31207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  <a:defRPr/>
            </a:pP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Розташований в центрі міста, зручний для доступу до туристичних визначних місць.</a:t>
            </a:r>
            <a:endParaRPr lang="en-US" sz="1850">
              <a:solidFill>
                <a:srgbClr val="000000"/>
              </a:solidFill>
            </a:endParaRPr>
          </a:p>
        </p:txBody>
      </p:sp>
      <p:sp>
        <p:nvSpPr>
          <p:cNvPr id="945071825" name="Shape 4"/>
          <p:cNvSpPr/>
          <p:nvPr/>
        </p:nvSpPr>
        <p:spPr bwMode="auto">
          <a:xfrm>
            <a:off x="10178058" y="2196584"/>
            <a:ext cx="3614618" cy="2904530"/>
          </a:xfrm>
          <a:prstGeom prst="roundRect">
            <a:avLst>
              <a:gd name="adj" fmla="val 346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867665403" name="Text 5"/>
          <p:cNvSpPr/>
          <p:nvPr/>
        </p:nvSpPr>
        <p:spPr bwMode="auto">
          <a:xfrm>
            <a:off x="10424993" y="244352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  <a:defRPr/>
            </a:pPr>
            <a:r>
              <a:rPr lang="en-US" sz="2200" spc="-44">
                <a:solidFill>
                  <a:srgbClr val="000000"/>
                </a:solidFill>
                <a:latin typeface="Source Serif Pro Semi Bold"/>
                <a:ea typeface="Source Serif Pro Semi Bold"/>
                <a:cs typeface="Source Serif Pro Semi Bold"/>
              </a:rPr>
              <a:t>Рьокан</a:t>
            </a:r>
            <a:endParaRPr lang="en-US" sz="2200">
              <a:solidFill>
                <a:srgbClr val="000000"/>
              </a:solidFill>
            </a:endParaRPr>
          </a:p>
        </p:txBody>
      </p:sp>
      <p:sp>
        <p:nvSpPr>
          <p:cNvPr id="722230190" name="Text 6"/>
          <p:cNvSpPr/>
          <p:nvPr/>
        </p:nvSpPr>
        <p:spPr bwMode="auto">
          <a:xfrm>
            <a:off x="10424993" y="2939058"/>
            <a:ext cx="3120747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  <a:defRPr/>
            </a:pP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Традиційний японський готель, який пропонує автентичний досвід. Зазвичай розташований в спокійних місцях.</a:t>
            </a:r>
            <a:endParaRPr lang="en-US" sz="1850">
              <a:solidFill>
                <a:srgbClr val="000000"/>
              </a:solidFill>
            </a:endParaRPr>
          </a:p>
        </p:txBody>
      </p:sp>
      <p:sp>
        <p:nvSpPr>
          <p:cNvPr id="2050754356" name="Shape 7"/>
          <p:cNvSpPr/>
          <p:nvPr/>
        </p:nvSpPr>
        <p:spPr bwMode="auto">
          <a:xfrm>
            <a:off x="6324124" y="5340429"/>
            <a:ext cx="7468553" cy="1755458"/>
          </a:xfrm>
          <a:prstGeom prst="roundRect">
            <a:avLst>
              <a:gd name="adj" fmla="val 572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772950388" name="Text 8"/>
          <p:cNvSpPr/>
          <p:nvPr/>
        </p:nvSpPr>
        <p:spPr bwMode="auto">
          <a:xfrm>
            <a:off x="6571059" y="5587365"/>
            <a:ext cx="392275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  <a:defRPr/>
            </a:pPr>
            <a:r>
              <a:rPr lang="en-US" sz="2200" spc="-44">
                <a:solidFill>
                  <a:srgbClr val="000000"/>
                </a:solidFill>
                <a:latin typeface="Source Serif Pro Semi Bold"/>
                <a:ea typeface="Source Serif Pro Semi Bold"/>
                <a:cs typeface="Source Serif Pro Semi Bold"/>
              </a:rPr>
              <a:t>Хостел або бюджетний готель</a:t>
            </a:r>
            <a:endParaRPr lang="en-US" sz="2200">
              <a:solidFill>
                <a:srgbClr val="000000"/>
              </a:solidFill>
            </a:endParaRPr>
          </a:p>
        </p:txBody>
      </p:sp>
      <p:sp>
        <p:nvSpPr>
          <p:cNvPr id="1553559805" name="Text 9"/>
          <p:cNvSpPr/>
          <p:nvPr/>
        </p:nvSpPr>
        <p:spPr bwMode="auto">
          <a:xfrm>
            <a:off x="6571059" y="6082903"/>
            <a:ext cx="69746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  <a:defRPr/>
            </a:pPr>
            <a:r>
              <a:rPr lang="en-US" sz="1850" spc="-38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Економічний варіант для мандрівників, які шукають бюджетне житло.</a:t>
            </a:r>
            <a:endParaRPr lang="en-US" sz="1850">
              <a:solidFill>
                <a:srgbClr val="000000"/>
              </a:solidFill>
            </a:endParaRPr>
          </a:p>
        </p:txBody>
      </p:sp>
      <p:pic>
        <p:nvPicPr>
          <p:cNvPr id="1772034670" name="Picture 5" descr="Зображення, що містить білий, дизайн&#10;&#10;Опис створено автоматично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1562922" y="7686599"/>
            <a:ext cx="3067478" cy="543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54276885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1315061071" name="Picture 5" descr="Зображення, що містить білий, дизайн&#10;&#10;Опис створено автоматично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1562922" y="7589063"/>
            <a:ext cx="3067478" cy="543001"/>
          </a:xfrm>
          <a:prstGeom prst="rect">
            <a:avLst/>
          </a:prstGeom>
        </p:spPr>
      </p:pic>
      <p:pic>
        <p:nvPicPr>
          <p:cNvPr id="1080777320" name="Рисунок 15" descr="Зображення, що містить текст, знімок екрана&#10;&#10;Опис створено автоматично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5822250" y="2859595"/>
            <a:ext cx="7606664" cy="2339721"/>
          </a:xfrm>
          <a:prstGeom prst="rect">
            <a:avLst/>
          </a:prstGeom>
        </p:spPr>
      </p:pic>
      <p:pic>
        <p:nvPicPr>
          <p:cNvPr id="1870383088" name="Рисунок 16" descr="Зображення, що містить текст, знімок екрана&#10;&#10;Опис створено автоматично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5816917" y="5367909"/>
            <a:ext cx="7592948" cy="2492502"/>
          </a:xfrm>
          <a:prstGeom prst="rect">
            <a:avLst/>
          </a:prstGeom>
        </p:spPr>
      </p:pic>
      <p:pic>
        <p:nvPicPr>
          <p:cNvPr id="619175869" name="Рисунок 2" descr="Зображення, що містить текст, знімок екрана&#10;&#10;Опис створено автоматично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5827586" y="359093"/>
            <a:ext cx="7595997" cy="2488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customXml/_rels/item1.xml.rels><?xml version="1.0" encoding="UTF-8" standalone="yes"?><Relationships xmlns="http://schemas.openxmlformats.org/package/2006/relationships"><Relationship  Id="rId1" Type="http://schemas.openxmlformats.org/officeDocument/2006/relationships/customXmlProps" Target="itemProps1.xml"/></Relationships>
</file>

<file path=customXml/_rels/item2.xml.rels><?xml version="1.0" encoding="UTF-8" standalone="yes"?><Relationships xmlns="http://schemas.openxmlformats.org/package/2006/relationships"><Relationship  Id="rId1" Type="http://schemas.openxmlformats.org/officeDocument/2006/relationships/customXmlProps" Target="itemProps2.xml"/></Relationships>
</file>

<file path=customXml/_rels/item3.xml.rels><?xml version="1.0" encoding="UTF-8" standalone="yes"?><Relationships xmlns="http://schemas.openxmlformats.org/package/2006/relationships"><Relationship 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b4165216-677a-41c2-9010-32f64e59af93" xsi:nil="true"/>
    <lcf76f155ced4ddcb4097134ff3c332f xmlns="b4165216-677a-41c2-9010-32f64e59af93">
      <Terms xmlns="http://schemas.microsoft.com/office/infopath/2007/PartnerControls"/>
    </lcf76f155ced4ddcb4097134ff3c332f>
    <TaxCatchAll xmlns="cb023050-8cea-45d5-aa39-21b5ee43a09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94304FA90B66834B8A54C569B968C5A2" ma:contentTypeVersion="12" ma:contentTypeDescription="Створення нового документа." ma:contentTypeScope="" ma:versionID="bb3a5b1bb567273af25eeea646d0f78d">
  <xsd:schema xmlns:xsd="http://www.w3.org/2001/XMLSchema" xmlns:xs="http://www.w3.org/2001/XMLSchema" xmlns:p="http://schemas.microsoft.com/office/2006/metadata/properties" xmlns:ns2="b4165216-677a-41c2-9010-32f64e59af93" xmlns:ns3="cb023050-8cea-45d5-aa39-21b5ee43a092" targetNamespace="http://schemas.microsoft.com/office/2006/metadata/properties" ma:root="true" ma:fieldsID="df4bcfbd64756bfa8a27f9256fc54177" ns2:_="" ns3:_="">
    <xsd:import namespace="b4165216-677a-41c2-9010-32f64e59af93"/>
    <xsd:import namespace="cb023050-8cea-45d5-aa39-21b5ee43a092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165216-677a-41c2-9010-32f64e59af93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Теги зображень" ma:readOnly="false" ma:fieldId="{5cf76f15-5ced-4ddc-b409-7134ff3c332f}" ma:taxonomyMulti="true" ma:sspId="65b62e61-8bd4-4200-9368-9b04ab029ed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023050-8cea-45d5-aa39-21b5ee43a092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f4dbf466-4615-4e76-b09c-f7b813faec6a}" ma:internalName="TaxCatchAll" ma:showField="CatchAllData" ma:web="cb023050-8cea-45d5-aa39-21b5ee43a09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вмісту"/>
        <xsd:element ref="dc:title" minOccurs="0" maxOccurs="1" ma:index="4" ma:displayName="Заголовок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169E4B3-901E-4B47-8A14-F08B48221586}">
  <ds:schemaRefs>
    <ds:schemaRef ds:uri="http://schemas.microsoft.com/office/2006/metadata/properties"/>
    <ds:schemaRef ds:uri="http://schemas.microsoft.com/office/infopath/2007/PartnerControls"/>
    <ds:schemaRef ds:uri="b4165216-677a-41c2-9010-32f64e59af93"/>
    <ds:schemaRef ds:uri="cb023050-8cea-45d5-aa39-21b5ee43a092"/>
  </ds:schemaRefs>
</ds:datastoreItem>
</file>

<file path=customXml/itemProps2.xml><?xml version="1.0" encoding="utf-8"?>
<ds:datastoreItem xmlns:ds="http://schemas.openxmlformats.org/officeDocument/2006/customXml" ds:itemID="{9C23484E-BA5B-4DDF-991C-4E649949C6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4165216-677a-41c2-9010-32f64e59af93"/>
    <ds:schemaRef ds:uri="cb023050-8cea-45d5-aa39-21b5ee43a0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5FF3B44-9F10-48CB-BECD-8B863BCC6B8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ONLYOFFICE/8.3.3.21</Application>
  <PresentationFormat>On-screen Show (4:3)</PresentationFormat>
  <Paragraphs>0</Paragraphs>
  <Slides>16</Slides>
  <Notes>16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PptxGenJS</Company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/>
  <cp:revision>280</cp:revision>
  <dcterms:created xsi:type="dcterms:W3CDTF">2024-09-23T07:55:37Z</dcterms:created>
  <dcterms:modified xsi:type="dcterms:W3CDTF">2025-06-16T18:29:48Z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0x01010094304FA90B66834B8A54C569B968C5A2</vt:lpwstr>
  </property>
  <property fmtid="{D5CDD505-2E9C-101B-9397-08002B2CF9AE}" pid="3" name="MediaServiceImageTags">
    <vt:lpwstr/>
  </property>
</Properties>
</file>